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2" r:id="rId2"/>
    <p:sldId id="273" r:id="rId3"/>
    <p:sldId id="274" r:id="rId4"/>
    <p:sldId id="275" r:id="rId5"/>
    <p:sldId id="276" r:id="rId6"/>
    <p:sldId id="277" r:id="rId7"/>
    <p:sldId id="278" r:id="rId8"/>
    <p:sldId id="289" r:id="rId9"/>
    <p:sldId id="290" r:id="rId10"/>
    <p:sldId id="279" r:id="rId11"/>
    <p:sldId id="280" r:id="rId12"/>
    <p:sldId id="281" r:id="rId13"/>
    <p:sldId id="282" r:id="rId14"/>
    <p:sldId id="283" r:id="rId15"/>
    <p:sldId id="284" r:id="rId16"/>
    <p:sldId id="285" r:id="rId17"/>
    <p:sldId id="257" r:id="rId18"/>
    <p:sldId id="271" r:id="rId19"/>
    <p:sldId id="269" r:id="rId20"/>
    <p:sldId id="268" r:id="rId21"/>
    <p:sldId id="267" r:id="rId22"/>
    <p:sldId id="265" r:id="rId23"/>
    <p:sldId id="266" r:id="rId24"/>
    <p:sldId id="264" r:id="rId25"/>
    <p:sldId id="263" r:id="rId26"/>
    <p:sldId id="288" r:id="rId27"/>
    <p:sldId id="287" r:id="rId28"/>
    <p:sldId id="286" r:id="rId29"/>
    <p:sldId id="262" r:id="rId30"/>
    <p:sldId id="261" r:id="rId31"/>
    <p:sldId id="258" r:id="rId32"/>
    <p:sldId id="260" r:id="rId33"/>
    <p:sldId id="270" r:id="rId34"/>
    <p:sldId id="259" r:id="rId35"/>
    <p:sldId id="25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B689"/>
    <a:srgbClr val="FEF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45B096-263F-4C28-9E11-6AF226D90CCA}" type="datetimeFigureOut">
              <a:rPr lang="en-US" smtClean="0"/>
              <a:t>9/30/2022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A7A2C-8778-4D0C-8CDE-1B52F2A4C4BE}" type="slidenum">
              <a:rPr lang="en-US" smtClean="0"/>
              <a:t>‹#›</a:t>
            </a:fld>
            <a:endParaRPr lang="en-US"/>
          </a:p>
        </p:txBody>
      </p:sp>
    </p:spTree>
    <p:extLst>
      <p:ext uri="{BB962C8B-B14F-4D97-AF65-F5344CB8AC3E}">
        <p14:creationId xmlns:p14="http://schemas.microsoft.com/office/powerpoint/2010/main" val="1268483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D3F8-EEBD-B937-64F7-9C2ECA6AF3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AC672D-EEAB-2105-94E4-09507E4E29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9E4B76-D892-DD11-18D2-A3C5694418DC}"/>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5" name="Footer Placeholder 4">
            <a:extLst>
              <a:ext uri="{FF2B5EF4-FFF2-40B4-BE49-F238E27FC236}">
                <a16:creationId xmlns:a16="http://schemas.microsoft.com/office/drawing/2014/main" id="{8E7C3CD1-9BD4-ACFB-EA8A-28CA0717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0CA8F-F0B4-01FA-75E7-EBD5F9BB5EAD}"/>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451795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3BA4-916C-F3B3-B88C-598797E98F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BF5E2E-BE3F-7340-FE0A-86A2D8F738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9CC78-7B63-60EC-D98E-BBFFE06986E4}"/>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5" name="Footer Placeholder 4">
            <a:extLst>
              <a:ext uri="{FF2B5EF4-FFF2-40B4-BE49-F238E27FC236}">
                <a16:creationId xmlns:a16="http://schemas.microsoft.com/office/drawing/2014/main" id="{78186D55-267F-FADF-46BC-5AF44E94F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5BCF4-453E-6FDF-9FCD-5A5B884B12ED}"/>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3417806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946B1C-C2BC-3098-00E4-E6A6064AC2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9B5089-D6A0-C600-154B-CD3078F262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E08E5C-64DD-6FB2-791D-1A8A5CE69712}"/>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5" name="Footer Placeholder 4">
            <a:extLst>
              <a:ext uri="{FF2B5EF4-FFF2-40B4-BE49-F238E27FC236}">
                <a16:creationId xmlns:a16="http://schemas.microsoft.com/office/drawing/2014/main" id="{D1EE77C8-47E9-42EF-6AD5-173DD5FAA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E06C9-6740-7B2E-BBA1-469E29CD6BBD}"/>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3443113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3D85-9490-5C4A-D080-F7C6FD44B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A08054-9DB7-16F5-C08B-0A216B6D54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E12AE-E214-48EB-DAE9-FEF89DCB7799}"/>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5" name="Footer Placeholder 4">
            <a:extLst>
              <a:ext uri="{FF2B5EF4-FFF2-40B4-BE49-F238E27FC236}">
                <a16:creationId xmlns:a16="http://schemas.microsoft.com/office/drawing/2014/main" id="{D7EA3515-2A7D-D115-C1D1-3EEF885E3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3C3294-BAC4-0E3E-4FFB-418BACF612EC}"/>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16978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491C-C94F-9F92-F90A-27B3E5D14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22AE30-2B96-C02A-A9BC-6CD4D14DAB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8D40-E090-038F-1798-CDDB00736CE8}"/>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5" name="Footer Placeholder 4">
            <a:extLst>
              <a:ext uri="{FF2B5EF4-FFF2-40B4-BE49-F238E27FC236}">
                <a16:creationId xmlns:a16="http://schemas.microsoft.com/office/drawing/2014/main" id="{F153EEDF-3D43-63DC-C50E-C870A70AF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E1B1D-20A1-79C9-A26C-B3C3A6B21BFD}"/>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3504250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1E10-A0D2-3269-AC7C-95E5E9651E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614EF8-ACF2-B8D4-0D01-F4C403BE6B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7E1C8C-C685-D8E7-4D57-1EF20DC36F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8B2472-151F-A43B-C5E1-6796F85763EF}"/>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6" name="Footer Placeholder 5">
            <a:extLst>
              <a:ext uri="{FF2B5EF4-FFF2-40B4-BE49-F238E27FC236}">
                <a16:creationId xmlns:a16="http://schemas.microsoft.com/office/drawing/2014/main" id="{60F6E9AA-34E7-1963-A45C-E37A73F70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0940D7-967D-6BF5-0BD5-0BEAC1EA7B30}"/>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2523234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63F8-438D-E0D3-E32F-CABE0CBE54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31602B-13E7-6462-E1C0-3B900D975D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B9B52-94FD-AD1D-5A9B-FF44E99886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D969C0-F0AB-C052-57EE-6861DFB44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0FAED3-2799-8291-67BE-D1338A7542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66E61C-886D-18C6-7480-C367C70209DE}"/>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8" name="Footer Placeholder 7">
            <a:extLst>
              <a:ext uri="{FF2B5EF4-FFF2-40B4-BE49-F238E27FC236}">
                <a16:creationId xmlns:a16="http://schemas.microsoft.com/office/drawing/2014/main" id="{F92BFF7D-7ED3-52E3-C26D-C2B8126C8F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ADCEC3-BD65-80EB-B2E5-7B50D66F2E28}"/>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904539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B337-922D-7234-C44C-C49247DA94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BF19F5-3ECB-136B-5511-B153B8845F24}"/>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4" name="Footer Placeholder 3">
            <a:extLst>
              <a:ext uri="{FF2B5EF4-FFF2-40B4-BE49-F238E27FC236}">
                <a16:creationId xmlns:a16="http://schemas.microsoft.com/office/drawing/2014/main" id="{597AE6DA-A9A7-F95C-5D5F-DB2B813786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A37D1C-43DB-7312-72AA-556B69BF9DE3}"/>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319900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6B29D0-858F-7CEA-0BF1-5B1B0E2FA2DC}"/>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3" name="Footer Placeholder 2">
            <a:extLst>
              <a:ext uri="{FF2B5EF4-FFF2-40B4-BE49-F238E27FC236}">
                <a16:creationId xmlns:a16="http://schemas.microsoft.com/office/drawing/2014/main" id="{4924456F-C548-2808-3F03-BBD35EB60E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14441B-44A9-A0BE-97FD-16CFF7693D89}"/>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1435459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97E3-FFF2-0BB0-8977-1CD0A8A13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3D00CD-DF57-DD65-9E6B-52F0232007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FB0E54-1142-F26C-374D-9BB8EFB38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FF2FD-DD5E-3A72-A6A9-E9328463C512}"/>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6" name="Footer Placeholder 5">
            <a:extLst>
              <a:ext uri="{FF2B5EF4-FFF2-40B4-BE49-F238E27FC236}">
                <a16:creationId xmlns:a16="http://schemas.microsoft.com/office/drawing/2014/main" id="{16C1B6B6-3A55-DB80-AD3A-62DE3511C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D4D64-EBC8-A32A-2CBB-73894A54747F}"/>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4107809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842-C5D8-D5AF-0114-00C6FF56B4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7F1ED9-1B32-F65B-1F6F-E141396955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7ABAA-2DAC-97DE-E903-A3C882EB3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F833F1-FC49-6A90-40B4-C411DA99A2FA}"/>
              </a:ext>
            </a:extLst>
          </p:cNvPr>
          <p:cNvSpPr>
            <a:spLocks noGrp="1"/>
          </p:cNvSpPr>
          <p:nvPr>
            <p:ph type="dt" sz="half" idx="10"/>
          </p:nvPr>
        </p:nvSpPr>
        <p:spPr/>
        <p:txBody>
          <a:bodyPr/>
          <a:lstStyle/>
          <a:p>
            <a:fld id="{BE08B57E-480F-425D-972D-51628369B407}" type="datetimeFigureOut">
              <a:rPr lang="en-US" smtClean="0"/>
              <a:t>9/30/2022</a:t>
            </a:fld>
            <a:endParaRPr lang="en-US"/>
          </a:p>
        </p:txBody>
      </p:sp>
      <p:sp>
        <p:nvSpPr>
          <p:cNvPr id="6" name="Footer Placeholder 5">
            <a:extLst>
              <a:ext uri="{FF2B5EF4-FFF2-40B4-BE49-F238E27FC236}">
                <a16:creationId xmlns:a16="http://schemas.microsoft.com/office/drawing/2014/main" id="{F070C161-F004-AF80-9FB6-9E68CF0C9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35408-B9DC-01FF-B636-C8D9FFCBCC31}"/>
              </a:ext>
            </a:extLst>
          </p:cNvPr>
          <p:cNvSpPr>
            <a:spLocks noGrp="1"/>
          </p:cNvSpPr>
          <p:nvPr>
            <p:ph type="sldNum" sz="quarter" idx="12"/>
          </p:nvPr>
        </p:nvSpPr>
        <p:spPr/>
        <p:txBody>
          <a:bodyPr/>
          <a:lstStyle/>
          <a:p>
            <a:fld id="{B08B422A-BC04-4CBA-9490-E3C73B17FD2C}" type="slidenum">
              <a:rPr lang="en-US" smtClean="0"/>
              <a:t>‹#›</a:t>
            </a:fld>
            <a:endParaRPr lang="en-US"/>
          </a:p>
        </p:txBody>
      </p:sp>
    </p:spTree>
    <p:extLst>
      <p:ext uri="{BB962C8B-B14F-4D97-AF65-F5344CB8AC3E}">
        <p14:creationId xmlns:p14="http://schemas.microsoft.com/office/powerpoint/2010/main" val="1054991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988F12-235B-4393-F041-43E74361EC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B535D8-EEF1-D32A-77EA-8C18699434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1A7EB-1FEB-0054-4DF5-0E6FF9FE3C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08B57E-480F-425D-972D-51628369B407}" type="datetimeFigureOut">
              <a:rPr lang="en-US" smtClean="0"/>
              <a:t>9/30/2022</a:t>
            </a:fld>
            <a:endParaRPr lang="en-US"/>
          </a:p>
        </p:txBody>
      </p:sp>
      <p:sp>
        <p:nvSpPr>
          <p:cNvPr id="5" name="Footer Placeholder 4">
            <a:extLst>
              <a:ext uri="{FF2B5EF4-FFF2-40B4-BE49-F238E27FC236}">
                <a16:creationId xmlns:a16="http://schemas.microsoft.com/office/drawing/2014/main" id="{729AE758-47F1-AED6-3638-13799A9D03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A2FA6A-B225-4135-9BAF-0A32368C9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8B422A-BC04-4CBA-9490-E3C73B17FD2C}" type="slidenum">
              <a:rPr lang="en-US" smtClean="0"/>
              <a:t>‹#›</a:t>
            </a:fld>
            <a:endParaRPr lang="en-US"/>
          </a:p>
        </p:txBody>
      </p:sp>
    </p:spTree>
    <p:extLst>
      <p:ext uri="{BB962C8B-B14F-4D97-AF65-F5344CB8AC3E}">
        <p14:creationId xmlns:p14="http://schemas.microsoft.com/office/powerpoint/2010/main" val="3180535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8.gif"/></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6.gif"/></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01A16-AD72-733C-C294-28D33E27B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6" y="0"/>
            <a:ext cx="12335435" cy="6858000"/>
          </a:xfrm>
          <a:prstGeom prst="rect">
            <a:avLst/>
          </a:prstGeom>
        </p:spPr>
      </p:pic>
      <p:sp>
        <p:nvSpPr>
          <p:cNvPr id="8" name="TextBox 7">
            <a:extLst>
              <a:ext uri="{FF2B5EF4-FFF2-40B4-BE49-F238E27FC236}">
                <a16:creationId xmlns:a16="http://schemas.microsoft.com/office/drawing/2014/main" id="{2C1D8350-D4C7-6552-A7AE-8B83861511B8}"/>
              </a:ext>
            </a:extLst>
          </p:cNvPr>
          <p:cNvSpPr txBox="1"/>
          <p:nvPr/>
        </p:nvSpPr>
        <p:spPr>
          <a:xfrm>
            <a:off x="3774142" y="3823448"/>
            <a:ext cx="6463553" cy="769441"/>
          </a:xfrm>
          <a:prstGeom prst="rect">
            <a:avLst/>
          </a:prstGeom>
          <a:noFill/>
        </p:spPr>
        <p:txBody>
          <a:bodyPr wrap="square" rtlCol="0">
            <a:spAutoFit/>
          </a:bodyPr>
          <a:lstStyle/>
          <a:p>
            <a:r>
              <a:rPr lang="en-US" sz="4400" dirty="0">
                <a:solidFill>
                  <a:srgbClr val="DCB689"/>
                </a:solidFill>
                <a:latin typeface="Poppins ExtraBold" panose="00000900000000000000" pitchFamily="2" charset="0"/>
                <a:cs typeface="Poppins ExtraBold" panose="00000900000000000000" pitchFamily="2" charset="0"/>
              </a:rPr>
              <a:t>Arduino Basics</a:t>
            </a:r>
            <a:endParaRPr lang="en-IN" sz="4400" dirty="0">
              <a:solidFill>
                <a:srgbClr val="DCB689"/>
              </a:solidFill>
              <a:latin typeface="Poppins ExtraBold" panose="00000900000000000000" pitchFamily="2" charset="0"/>
              <a:cs typeface="Poppins ExtraBold" panose="00000900000000000000" pitchFamily="2" charset="0"/>
            </a:endParaRPr>
          </a:p>
        </p:txBody>
      </p:sp>
      <p:pic>
        <p:nvPicPr>
          <p:cNvPr id="3" name="Picture 2">
            <a:extLst>
              <a:ext uri="{FF2B5EF4-FFF2-40B4-BE49-F238E27FC236}">
                <a16:creationId xmlns:a16="http://schemas.microsoft.com/office/drawing/2014/main" id="{5A77CB02-3D1A-05A1-4AB9-61AAC4F5F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06" y="1925515"/>
            <a:ext cx="7489693" cy="1897933"/>
          </a:xfrm>
          <a:prstGeom prst="rect">
            <a:avLst/>
          </a:prstGeom>
        </p:spPr>
      </p:pic>
    </p:spTree>
    <p:extLst>
      <p:ext uri="{BB962C8B-B14F-4D97-AF65-F5344CB8AC3E}">
        <p14:creationId xmlns:p14="http://schemas.microsoft.com/office/powerpoint/2010/main" val="66447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2211CC-CD9B-EF23-CC02-B7133EBBD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92F6B84-8759-90EC-230A-832BEB98B524}"/>
              </a:ext>
            </a:extLst>
          </p:cNvPr>
          <p:cNvSpPr txBox="1"/>
          <p:nvPr/>
        </p:nvSpPr>
        <p:spPr>
          <a:xfrm>
            <a:off x="820717" y="913203"/>
            <a:ext cx="11161059" cy="707886"/>
          </a:xfrm>
          <a:prstGeom prst="rect">
            <a:avLst/>
          </a:prstGeom>
          <a:noFill/>
        </p:spPr>
        <p:txBody>
          <a:bodyPr wrap="square" rtlCol="0">
            <a:spAutoFit/>
          </a:bodyPr>
          <a:lstStyle/>
          <a:p>
            <a:r>
              <a:rPr lang="en-US" sz="4000" dirty="0">
                <a:solidFill>
                  <a:srgbClr val="DCB689"/>
                </a:solidFill>
                <a:latin typeface="Poppins ExtraBold" panose="00000900000000000000" pitchFamily="2" charset="0"/>
                <a:cs typeface="Poppins ExtraBold" panose="00000900000000000000" pitchFamily="2" charset="0"/>
              </a:rPr>
              <a:t>HOW DOES IT COMMUNICATE WITH US?</a:t>
            </a:r>
            <a:endParaRPr lang="en-IN" sz="4000" dirty="0">
              <a:solidFill>
                <a:srgbClr val="DCB689"/>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592E957E-A875-6D34-7F92-472C8D79D199}"/>
              </a:ext>
            </a:extLst>
          </p:cNvPr>
          <p:cNvSpPr txBox="1"/>
          <p:nvPr/>
        </p:nvSpPr>
        <p:spPr>
          <a:xfrm flipH="1">
            <a:off x="3766070" y="5369859"/>
            <a:ext cx="5270352" cy="540276"/>
          </a:xfrm>
          <a:prstGeom prst="rect">
            <a:avLst/>
          </a:prstGeom>
          <a:noFill/>
        </p:spPr>
        <p:txBody>
          <a:bodyPr wrap="square" rtlCol="0">
            <a:spAutoFit/>
          </a:bodyPr>
          <a:lstStyle/>
          <a:p>
            <a:r>
              <a:rPr lang="en-US" sz="2911" dirty="0">
                <a:solidFill>
                  <a:srgbClr val="DCB689"/>
                </a:solidFill>
                <a:latin typeface="Poppins ExtraBold" panose="00000900000000000000" pitchFamily="2" charset="0"/>
                <a:cs typeface="Poppins ExtraBold" panose="00000900000000000000" pitchFamily="2" charset="0"/>
              </a:rPr>
              <a:t>Serial Communication</a:t>
            </a:r>
            <a:endParaRPr lang="en-IN" sz="2911" dirty="0">
              <a:solidFill>
                <a:srgbClr val="DCB689"/>
              </a:solidFill>
              <a:latin typeface="Poppins ExtraBold" panose="00000900000000000000" pitchFamily="2" charset="0"/>
              <a:cs typeface="Poppins ExtraBold" panose="00000900000000000000" pitchFamily="2" charset="0"/>
            </a:endParaRPr>
          </a:p>
        </p:txBody>
      </p:sp>
      <p:pic>
        <p:nvPicPr>
          <p:cNvPr id="6" name="Picture 2" descr="Introduction to Microcontrollers">
            <a:extLst>
              <a:ext uri="{FF2B5EF4-FFF2-40B4-BE49-F238E27FC236}">
                <a16:creationId xmlns:a16="http://schemas.microsoft.com/office/drawing/2014/main" id="{37FD10E2-F647-2F09-40F4-2480A5E92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644" y="1948575"/>
            <a:ext cx="5270352" cy="309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40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6AB6D-89CA-E07E-9627-B2755BFEF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49374" cy="6890273"/>
          </a:xfrm>
          <a:prstGeom prst="rect">
            <a:avLst/>
          </a:prstGeom>
        </p:spPr>
      </p:pic>
      <p:pic>
        <p:nvPicPr>
          <p:cNvPr id="4098" name="Picture 2" descr="Star Wars Meme Templates - Indian Meme Templates">
            <a:extLst>
              <a:ext uri="{FF2B5EF4-FFF2-40B4-BE49-F238E27FC236}">
                <a16:creationId xmlns:a16="http://schemas.microsoft.com/office/drawing/2014/main" id="{E0CF2708-4FD8-1EA7-4EFA-CDE27529C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180" y="1985122"/>
            <a:ext cx="6113930" cy="305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178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01A16-AD72-733C-C294-28D33E27B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54"/>
            <a:ext cx="12192000" cy="6920753"/>
          </a:xfrm>
          <a:prstGeom prst="rect">
            <a:avLst/>
          </a:prstGeom>
        </p:spPr>
      </p:pic>
      <p:sp>
        <p:nvSpPr>
          <p:cNvPr id="2" name="TextBox 1">
            <a:extLst>
              <a:ext uri="{FF2B5EF4-FFF2-40B4-BE49-F238E27FC236}">
                <a16:creationId xmlns:a16="http://schemas.microsoft.com/office/drawing/2014/main" id="{179B74EC-412B-8116-087D-1BF62B118DA2}"/>
              </a:ext>
            </a:extLst>
          </p:cNvPr>
          <p:cNvSpPr txBox="1"/>
          <p:nvPr/>
        </p:nvSpPr>
        <p:spPr>
          <a:xfrm>
            <a:off x="555811" y="1085148"/>
            <a:ext cx="11564471" cy="1323439"/>
          </a:xfrm>
          <a:prstGeom prst="rect">
            <a:avLst/>
          </a:prstGeom>
          <a:noFill/>
        </p:spPr>
        <p:txBody>
          <a:bodyPr wrap="square" rtlCol="0">
            <a:spAutoFit/>
          </a:bodyPr>
          <a:lstStyle/>
          <a:p>
            <a:r>
              <a:rPr lang="en-US" sz="4000" b="0" i="0" u="none" strike="noStrike" dirty="0">
                <a:solidFill>
                  <a:srgbClr val="DCB689"/>
                </a:solidFill>
                <a:effectLst/>
                <a:latin typeface="Poppins ExtraBold" panose="00000900000000000000" pitchFamily="2" charset="0"/>
                <a:cs typeface="Poppins ExtraBold" panose="00000900000000000000" pitchFamily="2" charset="0"/>
              </a:rPr>
              <a:t>Arduino uses 3 protocols for its communication</a:t>
            </a:r>
            <a:endParaRPr lang="en-IN" sz="4000" dirty="0">
              <a:solidFill>
                <a:srgbClr val="DCB689"/>
              </a:solidFill>
              <a:latin typeface="Poppins ExtraBold" panose="00000900000000000000" pitchFamily="2" charset="0"/>
              <a:cs typeface="Poppins ExtraBold" panose="00000900000000000000" pitchFamily="2" charset="0"/>
            </a:endParaRPr>
          </a:p>
        </p:txBody>
      </p:sp>
      <p:sp>
        <p:nvSpPr>
          <p:cNvPr id="3" name="TextBox 2">
            <a:extLst>
              <a:ext uri="{FF2B5EF4-FFF2-40B4-BE49-F238E27FC236}">
                <a16:creationId xmlns:a16="http://schemas.microsoft.com/office/drawing/2014/main" id="{2BF0F568-B99C-24F5-D25A-1220D0AA23F1}"/>
              </a:ext>
            </a:extLst>
          </p:cNvPr>
          <p:cNvSpPr txBox="1"/>
          <p:nvPr/>
        </p:nvSpPr>
        <p:spPr>
          <a:xfrm>
            <a:off x="555811" y="2859741"/>
            <a:ext cx="9188823" cy="2332049"/>
          </a:xfrm>
          <a:prstGeom prst="rect">
            <a:avLst/>
          </a:prstGeom>
          <a:noFill/>
        </p:spPr>
        <p:txBody>
          <a:bodyPr wrap="square" rtlCol="0">
            <a:spAutoFit/>
          </a:bodyPr>
          <a:lstStyle/>
          <a:p>
            <a:pPr>
              <a:buFont typeface="+mj-lt"/>
              <a:buAutoNum type="arabicPeriod"/>
            </a:pPr>
            <a:r>
              <a:rPr lang="en-IN" sz="2911" i="0" u="none" strike="noStrike" dirty="0">
                <a:solidFill>
                  <a:srgbClr val="FFCC99"/>
                </a:solidFill>
                <a:effectLst/>
                <a:latin typeface="Poppins Medium" panose="00000600000000000000" pitchFamily="2" charset="0"/>
                <a:cs typeface="Poppins Medium" panose="00000600000000000000" pitchFamily="2" charset="0"/>
              </a:rPr>
              <a:t> </a:t>
            </a:r>
            <a:r>
              <a:rPr lang="en-IN" sz="2911" i="0" u="none" strike="noStrike" dirty="0">
                <a:solidFill>
                  <a:srgbClr val="DCB689"/>
                </a:solidFill>
                <a:effectLst/>
                <a:latin typeface="Poppins Medium" panose="00000600000000000000" pitchFamily="2" charset="0"/>
                <a:cs typeface="Poppins Medium" panose="00000600000000000000" pitchFamily="2" charset="0"/>
              </a:rPr>
              <a:t>UART Communication Protocol</a:t>
            </a:r>
          </a:p>
          <a:p>
            <a:pPr marL="0" indent="0">
              <a:buNone/>
            </a:pPr>
            <a:endParaRPr lang="en-US" sz="2911" i="0" u="none" strike="noStrike" dirty="0">
              <a:solidFill>
                <a:srgbClr val="DCB689"/>
              </a:solidFill>
              <a:effectLst/>
              <a:latin typeface="Poppins Medium" panose="00000600000000000000" pitchFamily="2" charset="0"/>
              <a:cs typeface="Poppins Medium" panose="00000600000000000000" pitchFamily="2" charset="0"/>
            </a:endParaRPr>
          </a:p>
          <a:p>
            <a:pPr marL="0" indent="0">
              <a:buNone/>
            </a:pPr>
            <a:r>
              <a:rPr lang="en-IN" sz="2911" i="0" u="none" strike="noStrike" dirty="0">
                <a:solidFill>
                  <a:srgbClr val="DCB689"/>
                </a:solidFill>
                <a:effectLst/>
                <a:latin typeface="Poppins Medium" panose="00000600000000000000" pitchFamily="2" charset="0"/>
                <a:cs typeface="Poppins Medium" panose="00000600000000000000" pitchFamily="2" charset="0"/>
              </a:rPr>
              <a:t>2. SPI Communication Protocol</a:t>
            </a:r>
          </a:p>
          <a:p>
            <a:pPr marL="0" indent="0">
              <a:buNone/>
            </a:pPr>
            <a:endParaRPr lang="en-US" sz="2911" dirty="0">
              <a:solidFill>
                <a:srgbClr val="DCB689"/>
              </a:solidFill>
              <a:latin typeface="Poppins Medium" panose="00000600000000000000" pitchFamily="2" charset="0"/>
              <a:cs typeface="Poppins Medium" panose="00000600000000000000" pitchFamily="2" charset="0"/>
            </a:endParaRPr>
          </a:p>
          <a:p>
            <a:pPr marL="0" indent="0">
              <a:buNone/>
            </a:pPr>
            <a:r>
              <a:rPr lang="en-IN" sz="2911" i="0" u="none" strike="noStrike" dirty="0">
                <a:solidFill>
                  <a:srgbClr val="DCB689"/>
                </a:solidFill>
                <a:effectLst/>
                <a:latin typeface="Poppins Medium" panose="00000600000000000000" pitchFamily="2" charset="0"/>
                <a:cs typeface="Poppins Medium" panose="00000600000000000000" pitchFamily="2" charset="0"/>
              </a:rPr>
              <a:t>3. I2C Communication Protocol</a:t>
            </a:r>
            <a:endParaRPr lang="en-IN" sz="2911" dirty="0">
              <a:solidFill>
                <a:srgbClr val="DCB689"/>
              </a:solidFill>
              <a:latin typeface="Poppins Medium" panose="00000600000000000000" pitchFamily="2" charset="0"/>
              <a:cs typeface="Poppins Medium" panose="00000600000000000000" pitchFamily="2" charset="0"/>
            </a:endParaRPr>
          </a:p>
        </p:txBody>
      </p:sp>
      <p:pic>
        <p:nvPicPr>
          <p:cNvPr id="4" name="Picture 2" descr="https://www.electronicshub.org/wp-content/uploads/2016/11/Arduino-Serial-Communication-1.png">
            <a:extLst>
              <a:ext uri="{FF2B5EF4-FFF2-40B4-BE49-F238E27FC236}">
                <a16:creationId xmlns:a16="http://schemas.microsoft.com/office/drawing/2014/main" id="{BF86FC41-8CDD-F447-AFC2-5261BA0661C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4174" y="2730978"/>
            <a:ext cx="4371563" cy="2501153"/>
          </a:xfrm>
          <a:prstGeom prst="rect">
            <a:avLst/>
          </a:prstGeom>
          <a:solidFill>
            <a:srgbClr val="FFFFFF"/>
          </a:solidFill>
          <a:ln w="38100">
            <a:solidFill>
              <a:srgbClr val="FFCC99"/>
            </a:solidFill>
          </a:ln>
        </p:spPr>
      </p:pic>
    </p:spTree>
    <p:extLst>
      <p:ext uri="{BB962C8B-B14F-4D97-AF65-F5344CB8AC3E}">
        <p14:creationId xmlns:p14="http://schemas.microsoft.com/office/powerpoint/2010/main" val="360935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55F4E5-18AC-F9E9-621B-210732A2A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7E3C37C-D97B-32E0-6BBB-122FC1F82C41}"/>
              </a:ext>
            </a:extLst>
          </p:cNvPr>
          <p:cNvSpPr txBox="1"/>
          <p:nvPr/>
        </p:nvSpPr>
        <p:spPr>
          <a:xfrm>
            <a:off x="1299882" y="430305"/>
            <a:ext cx="4150659" cy="3170099"/>
          </a:xfrm>
          <a:prstGeom prst="rect">
            <a:avLst/>
          </a:prstGeom>
          <a:noFill/>
        </p:spPr>
        <p:txBody>
          <a:bodyPr wrap="square" rtlCol="0">
            <a:spAutoFit/>
          </a:bodyPr>
          <a:lstStyle/>
          <a:p>
            <a:r>
              <a:rPr lang="en-US" sz="4000" b="1" i="0" u="none" strike="noStrike" dirty="0">
                <a:solidFill>
                  <a:srgbClr val="DCB689"/>
                </a:solidFill>
                <a:effectLst/>
                <a:latin typeface="Poppins ExtraBold" panose="00000900000000000000" pitchFamily="2" charset="0"/>
                <a:cs typeface="Poppins ExtraBold" panose="00000900000000000000" pitchFamily="2" charset="0"/>
              </a:rPr>
              <a:t>UART- Universal Asynchronous Receiver Transmitter</a:t>
            </a:r>
            <a:endParaRPr lang="en-IN" sz="4000" dirty="0">
              <a:solidFill>
                <a:srgbClr val="DCB689"/>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CA81205F-0402-A1A4-D789-C3056DF921F3}"/>
              </a:ext>
            </a:extLst>
          </p:cNvPr>
          <p:cNvSpPr txBox="1"/>
          <p:nvPr/>
        </p:nvSpPr>
        <p:spPr>
          <a:xfrm>
            <a:off x="6051176" y="1398494"/>
            <a:ext cx="5540188" cy="3323987"/>
          </a:xfrm>
          <a:prstGeom prst="rect">
            <a:avLst/>
          </a:prstGeom>
          <a:noFill/>
        </p:spPr>
        <p:txBody>
          <a:bodyPr wrap="square" rtlCol="0">
            <a:spAutoFit/>
          </a:bodyPr>
          <a:lstStyle/>
          <a:p>
            <a:pPr marL="0" indent="0">
              <a:buNone/>
            </a:pPr>
            <a:r>
              <a:rPr lang="en-US" sz="2100" dirty="0">
                <a:solidFill>
                  <a:srgbClr val="FEF1E4"/>
                </a:solidFill>
                <a:latin typeface="Poppins Medium" panose="00000600000000000000" pitchFamily="2" charset="0"/>
                <a:cs typeface="Poppins Medium" panose="00000600000000000000" pitchFamily="2" charset="0"/>
              </a:rPr>
              <a:t>1.</a:t>
            </a:r>
            <a:r>
              <a:rPr lang="en-US" sz="2100" b="0" i="0" u="none" strike="noStrike" dirty="0">
                <a:solidFill>
                  <a:srgbClr val="FFCC99"/>
                </a:solidFill>
                <a:effectLst/>
                <a:latin typeface="Poppins Medium" panose="00000600000000000000" pitchFamily="2" charset="0"/>
                <a:cs typeface="Poppins Medium" panose="00000600000000000000" pitchFamily="2" charset="0"/>
              </a:rPr>
              <a:t> </a:t>
            </a:r>
            <a:r>
              <a:rPr lang="en-US" sz="2100" b="0" i="0" u="none" strike="noStrike" dirty="0">
                <a:solidFill>
                  <a:srgbClr val="DCB689"/>
                </a:solidFill>
                <a:effectLst/>
                <a:latin typeface="Poppins ExtraBold" panose="00000900000000000000" pitchFamily="2" charset="0"/>
                <a:cs typeface="Poppins ExtraBold" panose="00000900000000000000" pitchFamily="2" charset="0"/>
              </a:rPr>
              <a:t>UART</a:t>
            </a:r>
            <a:r>
              <a:rPr lang="en-US" sz="2100" b="0" i="0" u="none" strike="noStrike" dirty="0">
                <a:solidFill>
                  <a:srgbClr val="FFCC99"/>
                </a:solidFill>
                <a:effectLst/>
                <a:latin typeface="Poppins Medium" panose="00000600000000000000" pitchFamily="2" charset="0"/>
                <a:cs typeface="Poppins Medium" panose="00000600000000000000" pitchFamily="2" charset="0"/>
              </a:rPr>
              <a:t> </a:t>
            </a:r>
            <a:r>
              <a:rPr lang="en-US" sz="2100" b="0" i="0" u="none" strike="noStrike" dirty="0">
                <a:solidFill>
                  <a:srgbClr val="FEF1E4"/>
                </a:solidFill>
                <a:effectLst/>
                <a:latin typeface="Poppins Medium" panose="00000600000000000000" pitchFamily="2" charset="0"/>
                <a:cs typeface="Poppins Medium" panose="00000600000000000000" pitchFamily="2" charset="0"/>
              </a:rPr>
              <a:t>is a form of </a:t>
            </a:r>
            <a:r>
              <a:rPr lang="en-US" sz="2100" b="0" i="1" u="none" strike="noStrike" dirty="0">
                <a:solidFill>
                  <a:srgbClr val="DCB689"/>
                </a:solidFill>
                <a:effectLst/>
                <a:latin typeface="Poppins ExtraBold" panose="00000900000000000000" pitchFamily="2" charset="0"/>
                <a:cs typeface="Poppins ExtraBold" panose="00000900000000000000" pitchFamily="2" charset="0"/>
              </a:rPr>
              <a:t>serial communication</a:t>
            </a:r>
            <a:r>
              <a:rPr lang="en-US" sz="2100" b="0" i="0" u="none" strike="noStrike" dirty="0">
                <a:solidFill>
                  <a:srgbClr val="DCB689"/>
                </a:solidFill>
                <a:effectLst/>
                <a:latin typeface="Poppins Medium" panose="00000600000000000000" pitchFamily="2" charset="0"/>
                <a:cs typeface="Poppins Medium" panose="00000600000000000000" pitchFamily="2" charset="0"/>
              </a:rPr>
              <a:t> </a:t>
            </a:r>
            <a:r>
              <a:rPr lang="en-US" sz="2100" b="0" i="0" u="none" strike="noStrike" dirty="0">
                <a:solidFill>
                  <a:srgbClr val="FEF1E4"/>
                </a:solidFill>
                <a:effectLst/>
                <a:latin typeface="Poppins Medium" panose="00000600000000000000" pitchFamily="2" charset="0"/>
                <a:cs typeface="Poppins Medium" panose="00000600000000000000" pitchFamily="2" charset="0"/>
              </a:rPr>
              <a:t>because data is transmitted as sequential bits. The wiring involved with setting up UART communication is very simple: one line for transmitting data (TX) and one line for receiving data (RX). As you may expect, the TX line is used to for the data to send device, and the RX line is used to receive data. </a:t>
            </a:r>
            <a:endParaRPr lang="en-IN" sz="2100" dirty="0">
              <a:solidFill>
                <a:srgbClr val="FEF1E4"/>
              </a:solidFill>
              <a:latin typeface="Poppins Medium" panose="00000600000000000000" pitchFamily="2" charset="0"/>
              <a:cs typeface="Poppins Medium" panose="00000600000000000000" pitchFamily="2" charset="0"/>
            </a:endParaRPr>
          </a:p>
        </p:txBody>
      </p:sp>
      <p:pic>
        <p:nvPicPr>
          <p:cNvPr id="6" name="Picture 2" descr="Basics of UART Communication">
            <a:extLst>
              <a:ext uri="{FF2B5EF4-FFF2-40B4-BE49-F238E27FC236}">
                <a16:creationId xmlns:a16="http://schemas.microsoft.com/office/drawing/2014/main" id="{CEC4D0D1-9083-7EEC-3D1B-6D1D20719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607" y="3600404"/>
            <a:ext cx="4150659" cy="217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317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55F4E5-18AC-F9E9-621B-210732A2A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7E3C37C-D97B-32E0-6BBB-122FC1F82C41}"/>
              </a:ext>
            </a:extLst>
          </p:cNvPr>
          <p:cNvSpPr txBox="1"/>
          <p:nvPr/>
        </p:nvSpPr>
        <p:spPr>
          <a:xfrm>
            <a:off x="1299882" y="430305"/>
            <a:ext cx="4150659" cy="2554545"/>
          </a:xfrm>
          <a:prstGeom prst="rect">
            <a:avLst/>
          </a:prstGeom>
          <a:noFill/>
        </p:spPr>
        <p:txBody>
          <a:bodyPr wrap="square" rtlCol="0">
            <a:spAutoFit/>
          </a:bodyPr>
          <a:lstStyle/>
          <a:p>
            <a:r>
              <a:rPr lang="en-IN" sz="4000" b="0" i="0" u="none" strike="noStrike" dirty="0">
                <a:solidFill>
                  <a:srgbClr val="DCB689"/>
                </a:solidFill>
                <a:effectLst/>
                <a:latin typeface="Poppins ExtraBold" panose="00000900000000000000" pitchFamily="2" charset="0"/>
                <a:cs typeface="Poppins ExtraBold" panose="00000900000000000000" pitchFamily="2" charset="0"/>
              </a:rPr>
              <a:t>SPI-</a:t>
            </a:r>
            <a:br>
              <a:rPr lang="en-IN" sz="4000" dirty="0">
                <a:solidFill>
                  <a:srgbClr val="DCB689"/>
                </a:solidFill>
                <a:effectLst/>
                <a:latin typeface="Poppins ExtraBold" panose="00000900000000000000" pitchFamily="2" charset="0"/>
                <a:cs typeface="Poppins ExtraBold" panose="00000900000000000000" pitchFamily="2" charset="0"/>
              </a:rPr>
            </a:br>
            <a:r>
              <a:rPr lang="en-IN" sz="4000" b="0" i="0" u="none" strike="noStrike" dirty="0">
                <a:solidFill>
                  <a:srgbClr val="DCB689"/>
                </a:solidFill>
                <a:effectLst/>
                <a:latin typeface="Poppins ExtraBold" panose="00000900000000000000" pitchFamily="2" charset="0"/>
                <a:cs typeface="Poppins ExtraBold" panose="00000900000000000000" pitchFamily="2" charset="0"/>
              </a:rPr>
              <a:t>Serial Peripheral Interface</a:t>
            </a:r>
            <a:endParaRPr lang="en-IN" sz="4000" dirty="0">
              <a:solidFill>
                <a:srgbClr val="DCB689"/>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CA81205F-0402-A1A4-D789-C3056DF921F3}"/>
              </a:ext>
            </a:extLst>
          </p:cNvPr>
          <p:cNvSpPr txBox="1"/>
          <p:nvPr/>
        </p:nvSpPr>
        <p:spPr>
          <a:xfrm>
            <a:off x="5885329" y="1696491"/>
            <a:ext cx="5298142" cy="2031325"/>
          </a:xfrm>
          <a:prstGeom prst="rect">
            <a:avLst/>
          </a:prstGeom>
          <a:noFill/>
        </p:spPr>
        <p:txBody>
          <a:bodyPr wrap="square" rtlCol="0">
            <a:spAutoFit/>
          </a:bodyPr>
          <a:lstStyle/>
          <a:p>
            <a:pPr marL="0" indent="0">
              <a:buNone/>
            </a:pPr>
            <a:r>
              <a:rPr lang="en-US" sz="2100" dirty="0">
                <a:solidFill>
                  <a:srgbClr val="FEF1E4"/>
                </a:solidFill>
              </a:rPr>
              <a:t>2. </a:t>
            </a:r>
            <a:r>
              <a:rPr lang="en-US" sz="2100" b="0" i="0" u="none" strike="noStrike" dirty="0">
                <a:solidFill>
                  <a:srgbClr val="FEF1E4"/>
                </a:solidFill>
                <a:effectLst/>
              </a:rPr>
              <a:t>Devices communicating via </a:t>
            </a:r>
            <a:r>
              <a:rPr lang="en-US" sz="2100" b="0" i="0" u="none" strike="noStrike" dirty="0">
                <a:solidFill>
                  <a:srgbClr val="DCB689"/>
                </a:solidFill>
                <a:effectLst/>
                <a:latin typeface="Poppins ExtraBold" panose="00000900000000000000" pitchFamily="2" charset="0"/>
                <a:cs typeface="Poppins ExtraBold" panose="00000900000000000000" pitchFamily="2" charset="0"/>
              </a:rPr>
              <a:t>SPI</a:t>
            </a:r>
            <a:r>
              <a:rPr lang="en-US" sz="2100" b="0" i="0" u="none" strike="noStrike" dirty="0">
                <a:solidFill>
                  <a:srgbClr val="FEF1E4"/>
                </a:solidFill>
                <a:effectLst/>
              </a:rPr>
              <a:t> are in a </a:t>
            </a:r>
            <a:r>
              <a:rPr lang="en-US" sz="2100" b="0" i="0" u="none" strike="noStrike" dirty="0">
                <a:solidFill>
                  <a:srgbClr val="DCB689"/>
                </a:solidFill>
                <a:effectLst/>
                <a:latin typeface="Poppins ExtraBold" panose="00000900000000000000" pitchFamily="2" charset="0"/>
                <a:cs typeface="Poppins ExtraBold" panose="00000900000000000000" pitchFamily="2" charset="0"/>
              </a:rPr>
              <a:t>master-slave</a:t>
            </a:r>
            <a:r>
              <a:rPr lang="en-US" sz="2100" b="0" i="0" u="none" strike="noStrike" dirty="0">
                <a:solidFill>
                  <a:srgbClr val="FEF1E4"/>
                </a:solidFill>
                <a:effectLst/>
              </a:rPr>
              <a:t> relationship. The master is the controlling device (usually a microcontroller), while the slave (usually a sensor, display, or memory chip) takes instruction from the master.</a:t>
            </a:r>
            <a:endParaRPr lang="en-IN" sz="2100" dirty="0">
              <a:solidFill>
                <a:srgbClr val="FEF1E4"/>
              </a:solidFill>
              <a:latin typeface="Poppins Medium" panose="00000600000000000000" pitchFamily="2" charset="0"/>
              <a:cs typeface="Poppins Medium" panose="00000600000000000000" pitchFamily="2" charset="0"/>
            </a:endParaRPr>
          </a:p>
        </p:txBody>
      </p:sp>
      <p:pic>
        <p:nvPicPr>
          <p:cNvPr id="2" name="Picture 2" descr="Basics of the SPI Communication Protocol">
            <a:extLst>
              <a:ext uri="{FF2B5EF4-FFF2-40B4-BE49-F238E27FC236}">
                <a16:creationId xmlns:a16="http://schemas.microsoft.com/office/drawing/2014/main" id="{A2DCFE4A-E2B6-7B22-0DE7-9073C62DB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59" y="3415155"/>
            <a:ext cx="4437712" cy="207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849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55F4E5-18AC-F9E9-621B-210732A2A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7E3C37C-D97B-32E0-6BBB-122FC1F82C41}"/>
              </a:ext>
            </a:extLst>
          </p:cNvPr>
          <p:cNvSpPr txBox="1"/>
          <p:nvPr/>
        </p:nvSpPr>
        <p:spPr>
          <a:xfrm>
            <a:off x="1564341" y="1051067"/>
            <a:ext cx="4150659" cy="1938992"/>
          </a:xfrm>
          <a:prstGeom prst="rect">
            <a:avLst/>
          </a:prstGeom>
          <a:noFill/>
        </p:spPr>
        <p:txBody>
          <a:bodyPr wrap="square" rtlCol="0">
            <a:spAutoFit/>
          </a:bodyPr>
          <a:lstStyle/>
          <a:p>
            <a:r>
              <a:rPr lang="en-IN" sz="4000" b="0" i="0" u="none" strike="noStrike" dirty="0">
                <a:solidFill>
                  <a:srgbClr val="DCB689"/>
                </a:solidFill>
                <a:effectLst/>
                <a:latin typeface="Poppins ExtraBold" panose="00000900000000000000" pitchFamily="2" charset="0"/>
                <a:cs typeface="Poppins ExtraBold" panose="00000900000000000000" pitchFamily="2" charset="0"/>
              </a:rPr>
              <a:t>I2C- Inter Integrated Circuit</a:t>
            </a:r>
            <a:endParaRPr lang="en-IN" sz="4000" dirty="0">
              <a:solidFill>
                <a:srgbClr val="DCB689"/>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CA81205F-0402-A1A4-D789-C3056DF921F3}"/>
              </a:ext>
            </a:extLst>
          </p:cNvPr>
          <p:cNvSpPr txBox="1"/>
          <p:nvPr/>
        </p:nvSpPr>
        <p:spPr>
          <a:xfrm>
            <a:off x="5715000" y="1206749"/>
            <a:ext cx="5266765" cy="3970318"/>
          </a:xfrm>
          <a:prstGeom prst="rect">
            <a:avLst/>
          </a:prstGeom>
          <a:noFill/>
        </p:spPr>
        <p:txBody>
          <a:bodyPr wrap="square" rtlCol="0">
            <a:spAutoFit/>
          </a:bodyPr>
          <a:lstStyle/>
          <a:p>
            <a:r>
              <a:rPr lang="en-US" sz="2100" dirty="0">
                <a:solidFill>
                  <a:srgbClr val="FEF1E4"/>
                </a:solidFill>
                <a:latin typeface="Poppins Medium" panose="00000600000000000000" pitchFamily="2" charset="0"/>
                <a:cs typeface="Poppins Medium" panose="00000600000000000000" pitchFamily="2" charset="0"/>
              </a:rPr>
              <a:t> </a:t>
            </a:r>
            <a:r>
              <a:rPr lang="en-US" sz="2100" b="0" i="0" u="none" strike="noStrike" dirty="0">
                <a:solidFill>
                  <a:srgbClr val="FEF1E4"/>
                </a:solidFill>
                <a:effectLst/>
                <a:latin typeface="Poppins Medium" panose="00000600000000000000" pitchFamily="2" charset="0"/>
                <a:cs typeface="Poppins Medium" panose="00000600000000000000" pitchFamily="2" charset="0"/>
              </a:rPr>
              <a:t>3. I2C addresses several drawbacks in the other communication protocols, giving it an advantage over the others in some applications. These include:</a:t>
            </a:r>
            <a:endParaRPr lang="en-US" sz="2100" dirty="0">
              <a:solidFill>
                <a:srgbClr val="FEF1E4"/>
              </a:solidFill>
              <a:effectLst/>
              <a:latin typeface="Poppins Medium" panose="00000600000000000000" pitchFamily="2" charset="0"/>
              <a:cs typeface="Poppins Medium" panose="00000600000000000000" pitchFamily="2" charset="0"/>
            </a:endParaRPr>
          </a:p>
          <a:p>
            <a:pPr>
              <a:buFont typeface="Arial" panose="020B0604020202020204" pitchFamily="34" charset="0"/>
              <a:buChar char="•"/>
            </a:pPr>
            <a:r>
              <a:rPr lang="en-US" sz="2100" b="0" i="0" u="none" strike="noStrike" dirty="0">
                <a:solidFill>
                  <a:srgbClr val="FEF1E4"/>
                </a:solidFill>
                <a:effectLst/>
                <a:latin typeface="Poppins Medium" panose="00000600000000000000" pitchFamily="2" charset="0"/>
                <a:cs typeface="Poppins Medium" panose="00000600000000000000" pitchFamily="2" charset="0"/>
              </a:rPr>
              <a:t>The ability to connect </a:t>
            </a:r>
            <a:r>
              <a:rPr lang="en-US" sz="2100" b="0" i="0" u="none" strike="noStrike" dirty="0">
                <a:solidFill>
                  <a:srgbClr val="DCB689"/>
                </a:solidFill>
                <a:effectLst/>
                <a:latin typeface="Poppins ExtraBold" panose="00000900000000000000" pitchFamily="2" charset="0"/>
                <a:cs typeface="Poppins ExtraBold" panose="00000900000000000000" pitchFamily="2" charset="0"/>
              </a:rPr>
              <a:t>multiple masters </a:t>
            </a:r>
            <a:r>
              <a:rPr lang="en-US" sz="2100" b="0" i="0" u="none" strike="noStrike" dirty="0">
                <a:solidFill>
                  <a:srgbClr val="FEF1E4"/>
                </a:solidFill>
                <a:effectLst/>
                <a:latin typeface="Poppins Medium" panose="00000600000000000000" pitchFamily="2" charset="0"/>
                <a:cs typeface="Poppins Medium" panose="00000600000000000000" pitchFamily="2" charset="0"/>
              </a:rPr>
              <a:t>to multiple slaves</a:t>
            </a:r>
            <a:endParaRPr lang="en-US" sz="2100" dirty="0">
              <a:solidFill>
                <a:srgbClr val="FEF1E4"/>
              </a:solidFill>
              <a:latin typeface="Poppins Medium" panose="00000600000000000000" pitchFamily="2" charset="0"/>
              <a:cs typeface="Poppins Medium" panose="00000600000000000000" pitchFamily="2" charset="0"/>
            </a:endParaRPr>
          </a:p>
          <a:p>
            <a:pPr>
              <a:buFont typeface="Arial" panose="020B0604020202020204" pitchFamily="34" charset="0"/>
              <a:buChar char="•"/>
            </a:pPr>
            <a:r>
              <a:rPr lang="en-US" sz="2100" b="0" i="0" u="none" strike="noStrike" dirty="0">
                <a:solidFill>
                  <a:srgbClr val="DCB689"/>
                </a:solidFill>
                <a:effectLst/>
                <a:latin typeface="Poppins ExtraBold" panose="00000900000000000000" pitchFamily="2" charset="0"/>
                <a:cs typeface="Poppins ExtraBold" panose="00000900000000000000" pitchFamily="2" charset="0"/>
              </a:rPr>
              <a:t>Synchronicity</a:t>
            </a:r>
            <a:r>
              <a:rPr lang="en-US" sz="2100" b="0" i="0" u="none" strike="noStrike" dirty="0">
                <a:solidFill>
                  <a:srgbClr val="FEF1E4"/>
                </a:solidFill>
                <a:effectLst/>
                <a:latin typeface="Poppins Medium" panose="00000600000000000000" pitchFamily="2" charset="0"/>
                <a:cs typeface="Poppins Medium" panose="00000600000000000000" pitchFamily="2" charset="0"/>
              </a:rPr>
              <a:t> (just like SPI), which means higher speed communication</a:t>
            </a:r>
            <a:endParaRPr lang="en-US" sz="2100" dirty="0">
              <a:solidFill>
                <a:srgbClr val="FEF1E4"/>
              </a:solidFill>
              <a:latin typeface="Poppins Medium" panose="00000600000000000000" pitchFamily="2" charset="0"/>
              <a:cs typeface="Poppins Medium" panose="00000600000000000000" pitchFamily="2" charset="0"/>
            </a:endParaRPr>
          </a:p>
          <a:p>
            <a:pPr>
              <a:buFont typeface="Arial" panose="020B0604020202020204" pitchFamily="34" charset="0"/>
              <a:buChar char="•"/>
            </a:pPr>
            <a:r>
              <a:rPr lang="en-US" sz="2100" b="0" i="0" u="none" strike="noStrike" dirty="0">
                <a:solidFill>
                  <a:srgbClr val="DCB689"/>
                </a:solidFill>
                <a:effectLst/>
                <a:latin typeface="Poppins ExtraBold" panose="00000900000000000000" pitchFamily="2" charset="0"/>
                <a:cs typeface="Poppins ExtraBold" panose="00000900000000000000" pitchFamily="2" charset="0"/>
              </a:rPr>
              <a:t>Simplicity</a:t>
            </a:r>
            <a:r>
              <a:rPr lang="en-US" sz="2100" b="0" i="0" u="none" strike="noStrike" dirty="0">
                <a:solidFill>
                  <a:srgbClr val="FEF1E4"/>
                </a:solidFill>
                <a:effectLst/>
                <a:latin typeface="Poppins Medium" panose="00000600000000000000" pitchFamily="2" charset="0"/>
                <a:cs typeface="Poppins Medium" panose="00000600000000000000" pitchFamily="2" charset="0"/>
              </a:rPr>
              <a:t>: implementation only requires two wires and some resistors</a:t>
            </a:r>
            <a:endParaRPr lang="en-US" sz="2100" dirty="0">
              <a:solidFill>
                <a:srgbClr val="FEF1E4"/>
              </a:solidFill>
              <a:latin typeface="Poppins Medium" panose="00000600000000000000" pitchFamily="2" charset="0"/>
              <a:cs typeface="Poppins Medium" panose="00000600000000000000" pitchFamily="2" charset="0"/>
            </a:endParaRPr>
          </a:p>
          <a:p>
            <a:pPr marL="0" indent="0">
              <a:buNone/>
            </a:pPr>
            <a:endParaRPr lang="en-IN" sz="2100" dirty="0">
              <a:solidFill>
                <a:srgbClr val="FEF1E4"/>
              </a:solidFill>
              <a:latin typeface="Poppins Medium" panose="00000600000000000000" pitchFamily="2" charset="0"/>
              <a:cs typeface="Poppins Medium" panose="00000600000000000000" pitchFamily="2" charset="0"/>
            </a:endParaRPr>
          </a:p>
        </p:txBody>
      </p:sp>
      <p:pic>
        <p:nvPicPr>
          <p:cNvPr id="6" name="Picture 2" descr="Basics of the I2C Communication Protocol">
            <a:extLst>
              <a:ext uri="{FF2B5EF4-FFF2-40B4-BE49-F238E27FC236}">
                <a16:creationId xmlns:a16="http://schemas.microsoft.com/office/drawing/2014/main" id="{9DD01F5F-0773-FC6C-6C9D-7B32714F0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19" y="3320605"/>
            <a:ext cx="4126197" cy="211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572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6C69F-C8B8-60C0-00B7-3F505DE5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148" name="Picture 4" descr="Josh not so high! Memes - Imgflip">
            <a:extLst>
              <a:ext uri="{FF2B5EF4-FFF2-40B4-BE49-F238E27FC236}">
                <a16:creationId xmlns:a16="http://schemas.microsoft.com/office/drawing/2014/main" id="{F80958DE-B17E-30E2-B461-CF1F452FD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195" y="762000"/>
            <a:ext cx="3537479"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22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098" name="Picture 2" descr="Im Not No Way GIF">
            <a:extLst>
              <a:ext uri="{FF2B5EF4-FFF2-40B4-BE49-F238E27FC236}">
                <a16:creationId xmlns:a16="http://schemas.microsoft.com/office/drawing/2014/main" id="{2B937139-AD56-EF0B-BE17-C2A875818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094" y="1131929"/>
            <a:ext cx="7989812" cy="459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32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7EDE6C-56C5-B643-4E78-9C5BC6903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016" y="882455"/>
            <a:ext cx="8171815" cy="5093089"/>
          </a:xfrm>
          <a:prstGeom prst="rect">
            <a:avLst/>
          </a:prstGeom>
        </p:spPr>
      </p:pic>
      <p:sp>
        <p:nvSpPr>
          <p:cNvPr id="8" name="TextBox 7">
            <a:extLst>
              <a:ext uri="{FF2B5EF4-FFF2-40B4-BE49-F238E27FC236}">
                <a16:creationId xmlns:a16="http://schemas.microsoft.com/office/drawing/2014/main" id="{203DE953-0044-0A76-EC07-10E0C2BC1513}"/>
              </a:ext>
            </a:extLst>
          </p:cNvPr>
          <p:cNvSpPr txBox="1"/>
          <p:nvPr/>
        </p:nvSpPr>
        <p:spPr>
          <a:xfrm>
            <a:off x="233227" y="2605668"/>
            <a:ext cx="2712563" cy="1323439"/>
          </a:xfrm>
          <a:prstGeom prst="rect">
            <a:avLst/>
          </a:prstGeom>
          <a:noFill/>
        </p:spPr>
        <p:txBody>
          <a:bodyPr wrap="square">
            <a:spAutoFit/>
          </a:bodyPr>
          <a:lstStyle/>
          <a:p>
            <a:r>
              <a:rPr lang="en-IN" sz="4000" b="0" i="0" u="none" strike="noStrike" dirty="0">
                <a:solidFill>
                  <a:srgbClr val="DCB689"/>
                </a:solidFill>
                <a:effectLst/>
              </a:rPr>
              <a:t>Arduino IDE v1.8</a:t>
            </a:r>
            <a:endParaRPr lang="en-US" sz="4000" dirty="0">
              <a:solidFill>
                <a:srgbClr val="DCB689"/>
              </a:solidFill>
            </a:endParaRPr>
          </a:p>
        </p:txBody>
      </p:sp>
    </p:spTree>
    <p:extLst>
      <p:ext uri="{BB962C8B-B14F-4D97-AF65-F5344CB8AC3E}">
        <p14:creationId xmlns:p14="http://schemas.microsoft.com/office/powerpoint/2010/main" val="1192674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9BEF249D-BD91-1FFE-6551-BC6882226846}"/>
              </a:ext>
            </a:extLst>
          </p:cNvPr>
          <p:cNvPicPr>
            <a:picLocks noChangeAspect="1"/>
          </p:cNvPicPr>
          <p:nvPr/>
        </p:nvPicPr>
        <p:blipFill rotWithShape="1">
          <a:blip r:embed="rId3"/>
          <a:srcRect r="83580" b="83423"/>
          <a:stretch/>
        </p:blipFill>
        <p:spPr>
          <a:xfrm>
            <a:off x="3023136" y="2000932"/>
            <a:ext cx="5036337" cy="2579141"/>
          </a:xfrm>
          <a:prstGeom prst="rect">
            <a:avLst/>
          </a:prstGeom>
        </p:spPr>
      </p:pic>
      <p:sp>
        <p:nvSpPr>
          <p:cNvPr id="3" name="TextBox 2">
            <a:extLst>
              <a:ext uri="{FF2B5EF4-FFF2-40B4-BE49-F238E27FC236}">
                <a16:creationId xmlns:a16="http://schemas.microsoft.com/office/drawing/2014/main" id="{1C7431CF-DFB2-26ED-819C-89B840A1D2CC}"/>
              </a:ext>
            </a:extLst>
          </p:cNvPr>
          <p:cNvSpPr txBox="1"/>
          <p:nvPr/>
        </p:nvSpPr>
        <p:spPr>
          <a:xfrm>
            <a:off x="0" y="2471822"/>
            <a:ext cx="200915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DCB689"/>
                </a:solidFill>
                <a:latin typeface="Poppins Medium" panose="00000600000000000000" pitchFamily="2" charset="0"/>
                <a:cs typeface="Poppins Medium" panose="00000600000000000000" pitchFamily="2" charset="0"/>
              </a:rPr>
              <a:t>Compile/Verify</a:t>
            </a:r>
            <a:endParaRPr lang="en-IN" dirty="0">
              <a:solidFill>
                <a:srgbClr val="DCB689"/>
              </a:solidFill>
              <a:latin typeface="Poppins Medium" panose="00000600000000000000" pitchFamily="2" charset="0"/>
              <a:cs typeface="Poppins Medium" panose="00000600000000000000" pitchFamily="2" charset="0"/>
            </a:endParaRPr>
          </a:p>
        </p:txBody>
      </p:sp>
      <p:cxnSp>
        <p:nvCxnSpPr>
          <p:cNvPr id="6" name="Straight Arrow Connector 5">
            <a:extLst>
              <a:ext uri="{FF2B5EF4-FFF2-40B4-BE49-F238E27FC236}">
                <a16:creationId xmlns:a16="http://schemas.microsoft.com/office/drawing/2014/main" id="{88A974F7-1618-8898-AAE7-747B83A4969B}"/>
              </a:ext>
            </a:extLst>
          </p:cNvPr>
          <p:cNvCxnSpPr>
            <a:cxnSpLocks/>
            <a:stCxn id="3" idx="3"/>
          </p:cNvCxnSpPr>
          <p:nvPr/>
        </p:nvCxnSpPr>
        <p:spPr>
          <a:xfrm>
            <a:off x="2009158" y="2656488"/>
            <a:ext cx="1350068" cy="486977"/>
          </a:xfrm>
          <a:prstGeom prst="straightConnector1">
            <a:avLst/>
          </a:prstGeom>
          <a:ln w="38100">
            <a:solidFill>
              <a:srgbClr val="DCB689"/>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18C363-EFB9-863C-A52A-119E53F615AC}"/>
              </a:ext>
            </a:extLst>
          </p:cNvPr>
          <p:cNvCxnSpPr>
            <a:cxnSpLocks/>
          </p:cNvCxnSpPr>
          <p:nvPr/>
        </p:nvCxnSpPr>
        <p:spPr>
          <a:xfrm>
            <a:off x="2330520" y="2047684"/>
            <a:ext cx="1470289" cy="1104256"/>
          </a:xfrm>
          <a:prstGeom prst="straightConnector1">
            <a:avLst/>
          </a:prstGeom>
          <a:ln w="38100">
            <a:solidFill>
              <a:srgbClr val="DCB68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3">
            <a:extLst>
              <a:ext uri="{FF2B5EF4-FFF2-40B4-BE49-F238E27FC236}">
                <a16:creationId xmlns:a16="http://schemas.microsoft.com/office/drawing/2014/main" id="{AF7C6FB7-D20A-7938-E396-9CC5E85CC5EA}"/>
              </a:ext>
            </a:extLst>
          </p:cNvPr>
          <p:cNvSpPr txBox="1"/>
          <p:nvPr/>
        </p:nvSpPr>
        <p:spPr>
          <a:xfrm>
            <a:off x="1380485" y="1531898"/>
            <a:ext cx="200915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DCB689"/>
                </a:solidFill>
                <a:latin typeface="Poppins Medium" panose="00000600000000000000" pitchFamily="2" charset="0"/>
                <a:cs typeface="Poppins Medium" panose="00000600000000000000" pitchFamily="2" charset="0"/>
              </a:rPr>
              <a:t>Upload to Board</a:t>
            </a:r>
            <a:endParaRPr lang="en-IN" dirty="0">
              <a:solidFill>
                <a:srgbClr val="DCB689"/>
              </a:solidFill>
              <a:latin typeface="Poppins Medium" panose="00000600000000000000" pitchFamily="2" charset="0"/>
              <a:cs typeface="Poppins Medium" panose="00000600000000000000" pitchFamily="2" charset="0"/>
            </a:endParaRPr>
          </a:p>
        </p:txBody>
      </p:sp>
      <p:cxnSp>
        <p:nvCxnSpPr>
          <p:cNvPr id="15" name="Straight Arrow Connector 14">
            <a:extLst>
              <a:ext uri="{FF2B5EF4-FFF2-40B4-BE49-F238E27FC236}">
                <a16:creationId xmlns:a16="http://schemas.microsoft.com/office/drawing/2014/main" id="{785F02E8-F472-6D0E-FC3C-83E77C0EA7F1}"/>
              </a:ext>
            </a:extLst>
          </p:cNvPr>
          <p:cNvCxnSpPr>
            <a:cxnSpLocks/>
          </p:cNvCxnSpPr>
          <p:nvPr/>
        </p:nvCxnSpPr>
        <p:spPr>
          <a:xfrm flipV="1">
            <a:off x="2092751" y="3338165"/>
            <a:ext cx="2343330" cy="479502"/>
          </a:xfrm>
          <a:prstGeom prst="straightConnector1">
            <a:avLst/>
          </a:prstGeom>
          <a:ln w="38100">
            <a:solidFill>
              <a:srgbClr val="DCB689"/>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FE917F69-23D4-0721-D83F-EB7A9BFE8B59}"/>
              </a:ext>
            </a:extLst>
          </p:cNvPr>
          <p:cNvSpPr txBox="1"/>
          <p:nvPr/>
        </p:nvSpPr>
        <p:spPr>
          <a:xfrm flipH="1">
            <a:off x="587437" y="3577916"/>
            <a:ext cx="153515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DCB689"/>
                </a:solidFill>
                <a:latin typeface="Poppins Medium" panose="00000600000000000000" pitchFamily="2" charset="0"/>
                <a:cs typeface="Poppins Medium" panose="00000600000000000000" pitchFamily="2" charset="0"/>
              </a:rPr>
              <a:t>New Sketch</a:t>
            </a:r>
            <a:endParaRPr lang="en-IN" dirty="0">
              <a:solidFill>
                <a:srgbClr val="DCB689"/>
              </a:solidFill>
              <a:latin typeface="Poppins Medium" panose="00000600000000000000" pitchFamily="2" charset="0"/>
              <a:cs typeface="Poppins Medium" panose="00000600000000000000" pitchFamily="2" charset="0"/>
            </a:endParaRPr>
          </a:p>
        </p:txBody>
      </p:sp>
      <p:cxnSp>
        <p:nvCxnSpPr>
          <p:cNvPr id="18" name="Straight Arrow Connector 17">
            <a:extLst>
              <a:ext uri="{FF2B5EF4-FFF2-40B4-BE49-F238E27FC236}">
                <a16:creationId xmlns:a16="http://schemas.microsoft.com/office/drawing/2014/main" id="{35BEE065-C50D-240A-EC14-612487DB1F2C}"/>
              </a:ext>
            </a:extLst>
          </p:cNvPr>
          <p:cNvCxnSpPr>
            <a:cxnSpLocks/>
          </p:cNvCxnSpPr>
          <p:nvPr/>
        </p:nvCxnSpPr>
        <p:spPr>
          <a:xfrm flipV="1">
            <a:off x="2092751" y="3429000"/>
            <a:ext cx="2919073" cy="854309"/>
          </a:xfrm>
          <a:prstGeom prst="straightConnector1">
            <a:avLst/>
          </a:prstGeom>
          <a:ln w="38100">
            <a:solidFill>
              <a:srgbClr val="DCB689"/>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6">
            <a:extLst>
              <a:ext uri="{FF2B5EF4-FFF2-40B4-BE49-F238E27FC236}">
                <a16:creationId xmlns:a16="http://schemas.microsoft.com/office/drawing/2014/main" id="{A7FD50B9-5AF7-17FE-AD24-DB59CE24601E}"/>
              </a:ext>
            </a:extLst>
          </p:cNvPr>
          <p:cNvSpPr txBox="1"/>
          <p:nvPr/>
        </p:nvSpPr>
        <p:spPr>
          <a:xfrm flipH="1">
            <a:off x="204838" y="4082263"/>
            <a:ext cx="189001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DCB689"/>
                </a:solidFill>
                <a:latin typeface="Poppins Medium" panose="00000600000000000000" pitchFamily="2" charset="0"/>
                <a:cs typeface="Poppins Medium" panose="00000600000000000000" pitchFamily="2" charset="0"/>
              </a:rPr>
              <a:t>Open .</a:t>
            </a:r>
            <a:r>
              <a:rPr lang="en-US" dirty="0" err="1">
                <a:solidFill>
                  <a:srgbClr val="DCB689"/>
                </a:solidFill>
                <a:latin typeface="Poppins Medium" panose="00000600000000000000" pitchFamily="2" charset="0"/>
                <a:cs typeface="Poppins Medium" panose="00000600000000000000" pitchFamily="2" charset="0"/>
              </a:rPr>
              <a:t>ino</a:t>
            </a:r>
            <a:r>
              <a:rPr lang="en-US" dirty="0">
                <a:solidFill>
                  <a:srgbClr val="DCB689"/>
                </a:solidFill>
                <a:latin typeface="Poppins Medium" panose="00000600000000000000" pitchFamily="2" charset="0"/>
                <a:cs typeface="Poppins Medium" panose="00000600000000000000" pitchFamily="2" charset="0"/>
              </a:rPr>
              <a:t> files</a:t>
            </a:r>
            <a:endParaRPr lang="en-IN" dirty="0">
              <a:solidFill>
                <a:srgbClr val="DCB689"/>
              </a:solidFill>
              <a:latin typeface="Poppins Medium" panose="00000600000000000000" pitchFamily="2" charset="0"/>
              <a:cs typeface="Poppins Medium" panose="00000600000000000000" pitchFamily="2" charset="0"/>
            </a:endParaRPr>
          </a:p>
        </p:txBody>
      </p:sp>
      <p:cxnSp>
        <p:nvCxnSpPr>
          <p:cNvPr id="21" name="Straight Arrow Connector 20">
            <a:extLst>
              <a:ext uri="{FF2B5EF4-FFF2-40B4-BE49-F238E27FC236}">
                <a16:creationId xmlns:a16="http://schemas.microsoft.com/office/drawing/2014/main" id="{333820E6-FE19-243E-C905-E42E5650A19D}"/>
              </a:ext>
            </a:extLst>
          </p:cNvPr>
          <p:cNvCxnSpPr>
            <a:cxnSpLocks/>
          </p:cNvCxnSpPr>
          <p:nvPr/>
        </p:nvCxnSpPr>
        <p:spPr>
          <a:xfrm flipV="1">
            <a:off x="1826805" y="3459589"/>
            <a:ext cx="3722885" cy="1382497"/>
          </a:xfrm>
          <a:prstGeom prst="straightConnector1">
            <a:avLst/>
          </a:prstGeom>
          <a:ln w="38100">
            <a:solidFill>
              <a:srgbClr val="DCB689"/>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7">
            <a:extLst>
              <a:ext uri="{FF2B5EF4-FFF2-40B4-BE49-F238E27FC236}">
                <a16:creationId xmlns:a16="http://schemas.microsoft.com/office/drawing/2014/main" id="{E249E073-27C7-2416-23B6-5E380D31624F}"/>
              </a:ext>
            </a:extLst>
          </p:cNvPr>
          <p:cNvSpPr txBox="1"/>
          <p:nvPr/>
        </p:nvSpPr>
        <p:spPr>
          <a:xfrm>
            <a:off x="64016" y="4696363"/>
            <a:ext cx="32004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DCB689"/>
                </a:solidFill>
                <a:latin typeface="Poppins Medium" panose="00000600000000000000" pitchFamily="2" charset="0"/>
                <a:cs typeface="Poppins Medium" panose="00000600000000000000" pitchFamily="2" charset="0"/>
              </a:rPr>
              <a:t>Save .</a:t>
            </a:r>
            <a:r>
              <a:rPr lang="en-US" dirty="0" err="1">
                <a:solidFill>
                  <a:srgbClr val="DCB689"/>
                </a:solidFill>
                <a:latin typeface="Poppins Medium" panose="00000600000000000000" pitchFamily="2" charset="0"/>
                <a:cs typeface="Poppins Medium" panose="00000600000000000000" pitchFamily="2" charset="0"/>
              </a:rPr>
              <a:t>ino</a:t>
            </a:r>
            <a:r>
              <a:rPr lang="en-US" dirty="0">
                <a:solidFill>
                  <a:srgbClr val="DCB689"/>
                </a:solidFill>
                <a:latin typeface="Poppins Medium" panose="00000600000000000000" pitchFamily="2" charset="0"/>
                <a:cs typeface="Poppins Medium" panose="00000600000000000000" pitchFamily="2" charset="0"/>
              </a:rPr>
              <a:t> files</a:t>
            </a:r>
            <a:endParaRPr lang="en-IN" dirty="0">
              <a:solidFill>
                <a:srgbClr val="DCB689"/>
              </a:solidFill>
              <a:latin typeface="Poppins Medium" panose="00000600000000000000" pitchFamily="2" charset="0"/>
              <a:cs typeface="Poppins Medium" panose="00000600000000000000" pitchFamily="2" charset="0"/>
            </a:endParaRPr>
          </a:p>
        </p:txBody>
      </p:sp>
      <p:sp>
        <p:nvSpPr>
          <p:cNvPr id="27" name="TextBox 26">
            <a:extLst>
              <a:ext uri="{FF2B5EF4-FFF2-40B4-BE49-F238E27FC236}">
                <a16:creationId xmlns:a16="http://schemas.microsoft.com/office/drawing/2014/main" id="{F4F525AB-52F7-2FBF-B39C-E1EA5FA912D3}"/>
              </a:ext>
            </a:extLst>
          </p:cNvPr>
          <p:cNvSpPr txBox="1"/>
          <p:nvPr/>
        </p:nvSpPr>
        <p:spPr>
          <a:xfrm>
            <a:off x="8416944" y="846718"/>
            <a:ext cx="200915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DCB689"/>
                </a:solidFill>
                <a:latin typeface="Poppins Medium" panose="00000600000000000000" pitchFamily="2" charset="0"/>
                <a:cs typeface="Poppins Medium" panose="00000600000000000000" pitchFamily="2" charset="0"/>
              </a:rPr>
              <a:t>S</a:t>
            </a:r>
            <a:r>
              <a:rPr lang="en-US" dirty="0" err="1">
                <a:solidFill>
                  <a:srgbClr val="DCB689"/>
                </a:solidFill>
                <a:latin typeface="Poppins Medium" panose="00000600000000000000" pitchFamily="2" charset="0"/>
                <a:cs typeface="Poppins Medium" panose="00000600000000000000" pitchFamily="2" charset="0"/>
              </a:rPr>
              <a:t>erial</a:t>
            </a:r>
            <a:r>
              <a:rPr lang="en-US" dirty="0">
                <a:solidFill>
                  <a:srgbClr val="DCB689"/>
                </a:solidFill>
                <a:latin typeface="Poppins Medium" panose="00000600000000000000" pitchFamily="2" charset="0"/>
                <a:cs typeface="Poppins Medium" panose="00000600000000000000" pitchFamily="2" charset="0"/>
              </a:rPr>
              <a:t> Monitor</a:t>
            </a:r>
            <a:endParaRPr lang="en-IN" dirty="0">
              <a:solidFill>
                <a:srgbClr val="DCB689"/>
              </a:solidFill>
              <a:latin typeface="Poppins Medium" panose="00000600000000000000" pitchFamily="2" charset="0"/>
              <a:cs typeface="Poppins Medium" panose="00000600000000000000" pitchFamily="2" charset="0"/>
            </a:endParaRPr>
          </a:p>
        </p:txBody>
      </p:sp>
      <p:pic>
        <p:nvPicPr>
          <p:cNvPr id="4" name="Picture 3">
            <a:extLst>
              <a:ext uri="{FF2B5EF4-FFF2-40B4-BE49-F238E27FC236}">
                <a16:creationId xmlns:a16="http://schemas.microsoft.com/office/drawing/2014/main" id="{9F3F3D59-7A09-F78C-52AA-FC5227695801}"/>
              </a:ext>
            </a:extLst>
          </p:cNvPr>
          <p:cNvPicPr>
            <a:picLocks noChangeAspect="1"/>
          </p:cNvPicPr>
          <p:nvPr/>
        </p:nvPicPr>
        <p:blipFill rotWithShape="1">
          <a:blip r:embed="rId3"/>
          <a:srcRect l="88878" b="83423"/>
          <a:stretch/>
        </p:blipFill>
        <p:spPr>
          <a:xfrm>
            <a:off x="8038419" y="1992457"/>
            <a:ext cx="3422462" cy="2587616"/>
          </a:xfrm>
          <a:prstGeom prst="rect">
            <a:avLst/>
          </a:prstGeom>
        </p:spPr>
      </p:pic>
      <p:cxnSp>
        <p:nvCxnSpPr>
          <p:cNvPr id="24" name="Straight Arrow Connector 23">
            <a:extLst>
              <a:ext uri="{FF2B5EF4-FFF2-40B4-BE49-F238E27FC236}">
                <a16:creationId xmlns:a16="http://schemas.microsoft.com/office/drawing/2014/main" id="{D7A859EF-1A80-2BF0-10FE-76274E0C5829}"/>
              </a:ext>
            </a:extLst>
          </p:cNvPr>
          <p:cNvCxnSpPr>
            <a:cxnSpLocks/>
          </p:cNvCxnSpPr>
          <p:nvPr/>
        </p:nvCxnSpPr>
        <p:spPr>
          <a:xfrm>
            <a:off x="10006609" y="1183482"/>
            <a:ext cx="838986" cy="1916519"/>
          </a:xfrm>
          <a:prstGeom prst="straightConnector1">
            <a:avLst/>
          </a:prstGeom>
          <a:ln w="38100">
            <a:solidFill>
              <a:srgbClr val="DCB68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959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AC98C-5D97-2A00-B17E-0B45689DD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Content Placeholder 1" descr="A close up of a sign">
            <a:extLst>
              <a:ext uri="{FF2B5EF4-FFF2-40B4-BE49-F238E27FC236}">
                <a16:creationId xmlns:a16="http://schemas.microsoft.com/office/drawing/2014/main" id="{37602F5A-00EA-4362-FC47-41619CFE14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a:xfrm>
            <a:off x="3787422" y="1929602"/>
            <a:ext cx="4617155" cy="3142231"/>
          </a:xfrm>
          <a:prstGeom prst="rect">
            <a:avLst/>
          </a:prstGeom>
        </p:spPr>
      </p:pic>
    </p:spTree>
    <p:extLst>
      <p:ext uri="{BB962C8B-B14F-4D97-AF65-F5344CB8AC3E}">
        <p14:creationId xmlns:p14="http://schemas.microsoft.com/office/powerpoint/2010/main" val="3928982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5286E09A-FB2F-189C-34FE-9A197C282D1C}"/>
              </a:ext>
            </a:extLst>
          </p:cNvPr>
          <p:cNvPicPr>
            <a:picLocks noChangeAspect="1"/>
          </p:cNvPicPr>
          <p:nvPr/>
        </p:nvPicPr>
        <p:blipFill>
          <a:blip r:embed="rId3"/>
          <a:stretch>
            <a:fillRect/>
          </a:stretch>
        </p:blipFill>
        <p:spPr>
          <a:xfrm>
            <a:off x="1557974" y="1559055"/>
            <a:ext cx="9509685" cy="4533836"/>
          </a:xfrm>
          <a:prstGeom prst="rect">
            <a:avLst/>
          </a:prstGeom>
        </p:spPr>
      </p:pic>
      <p:pic>
        <p:nvPicPr>
          <p:cNvPr id="3" name="Picture 2">
            <a:extLst>
              <a:ext uri="{FF2B5EF4-FFF2-40B4-BE49-F238E27FC236}">
                <a16:creationId xmlns:a16="http://schemas.microsoft.com/office/drawing/2014/main" id="{112EB9EF-FC40-D6BA-1A1B-D3DABAE25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030" y="4251715"/>
            <a:ext cx="785288" cy="1279852"/>
          </a:xfrm>
          <a:prstGeom prst="rect">
            <a:avLst/>
          </a:prstGeom>
        </p:spPr>
      </p:pic>
      <p:sp>
        <p:nvSpPr>
          <p:cNvPr id="4" name="Oval 3">
            <a:extLst>
              <a:ext uri="{FF2B5EF4-FFF2-40B4-BE49-F238E27FC236}">
                <a16:creationId xmlns:a16="http://schemas.microsoft.com/office/drawing/2014/main" id="{47C85BE8-97C9-B78F-79CC-BD58E843F365}"/>
              </a:ext>
            </a:extLst>
          </p:cNvPr>
          <p:cNvSpPr/>
          <p:nvPr/>
        </p:nvSpPr>
        <p:spPr>
          <a:xfrm>
            <a:off x="8807744" y="5639955"/>
            <a:ext cx="1099860" cy="4697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7" name="TextBox 6">
            <a:extLst>
              <a:ext uri="{FF2B5EF4-FFF2-40B4-BE49-F238E27FC236}">
                <a16:creationId xmlns:a16="http://schemas.microsoft.com/office/drawing/2014/main" id="{C1E7F9AE-C720-5A86-D04E-BA69B9640991}"/>
              </a:ext>
            </a:extLst>
          </p:cNvPr>
          <p:cNvSpPr txBox="1"/>
          <p:nvPr/>
        </p:nvSpPr>
        <p:spPr>
          <a:xfrm>
            <a:off x="4249621" y="834374"/>
            <a:ext cx="4126389" cy="707886"/>
          </a:xfrm>
          <a:prstGeom prst="rect">
            <a:avLst/>
          </a:prstGeom>
          <a:noFill/>
        </p:spPr>
        <p:txBody>
          <a:bodyPr wrap="square">
            <a:spAutoFit/>
          </a:bodyPr>
          <a:lstStyle/>
          <a:p>
            <a:r>
              <a:rPr lang="en-US" sz="4000" dirty="0">
                <a:solidFill>
                  <a:srgbClr val="DCB689"/>
                </a:solidFill>
                <a:latin typeface="Poppins ExtraBold" panose="00000900000000000000" pitchFamily="2" charset="0"/>
                <a:cs typeface="Poppins ExtraBold" panose="00000900000000000000" pitchFamily="2" charset="0"/>
              </a:rPr>
              <a:t>Serial Monitor</a:t>
            </a:r>
          </a:p>
        </p:txBody>
      </p:sp>
    </p:spTree>
    <p:extLst>
      <p:ext uri="{BB962C8B-B14F-4D97-AF65-F5344CB8AC3E}">
        <p14:creationId xmlns:p14="http://schemas.microsoft.com/office/powerpoint/2010/main" val="2849051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50BFF219-4085-AAC0-A2EF-0F554B334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87" y="3199354"/>
            <a:ext cx="4295977" cy="2420067"/>
          </a:xfrm>
          <a:prstGeom prst="rect">
            <a:avLst/>
          </a:prstGeom>
        </p:spPr>
      </p:pic>
      <p:pic>
        <p:nvPicPr>
          <p:cNvPr id="3" name="Picture 2">
            <a:extLst>
              <a:ext uri="{FF2B5EF4-FFF2-40B4-BE49-F238E27FC236}">
                <a16:creationId xmlns:a16="http://schemas.microsoft.com/office/drawing/2014/main" id="{0EC74FE4-A208-7934-D541-13A5E858D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0565" y="3081915"/>
            <a:ext cx="2965806" cy="2654943"/>
          </a:xfrm>
          <a:prstGeom prst="rect">
            <a:avLst/>
          </a:prstGeom>
        </p:spPr>
      </p:pic>
      <p:sp>
        <p:nvSpPr>
          <p:cNvPr id="6" name="TextBox 5">
            <a:extLst>
              <a:ext uri="{FF2B5EF4-FFF2-40B4-BE49-F238E27FC236}">
                <a16:creationId xmlns:a16="http://schemas.microsoft.com/office/drawing/2014/main" id="{08ED499A-A641-3E50-02EE-D3FBC3ADE2D1}"/>
              </a:ext>
            </a:extLst>
          </p:cNvPr>
          <p:cNvSpPr txBox="1"/>
          <p:nvPr/>
        </p:nvSpPr>
        <p:spPr>
          <a:xfrm>
            <a:off x="1916389" y="2530253"/>
            <a:ext cx="2363771" cy="461665"/>
          </a:xfrm>
          <a:prstGeom prst="rect">
            <a:avLst/>
          </a:prstGeom>
          <a:noFill/>
        </p:spPr>
        <p:txBody>
          <a:bodyPr wrap="square">
            <a:spAutoFit/>
          </a:bodyPr>
          <a:lstStyle/>
          <a:p>
            <a:r>
              <a:rPr lang="en-IN" sz="2400" b="1" i="0" u="none" strike="noStrike" dirty="0">
                <a:solidFill>
                  <a:srgbClr val="DCB689"/>
                </a:solidFill>
                <a:effectLst/>
                <a:latin typeface="Poppins ExtraBold" panose="00000900000000000000" pitchFamily="2" charset="0"/>
                <a:cs typeface="Poppins ExtraBold" panose="00000900000000000000" pitchFamily="2" charset="0"/>
              </a:rPr>
              <a:t>VOID SETUP</a:t>
            </a:r>
            <a:endParaRPr lang="en-US" sz="2400" dirty="0"/>
          </a:p>
        </p:txBody>
      </p:sp>
      <p:sp>
        <p:nvSpPr>
          <p:cNvPr id="7" name="TextBox 6">
            <a:extLst>
              <a:ext uri="{FF2B5EF4-FFF2-40B4-BE49-F238E27FC236}">
                <a16:creationId xmlns:a16="http://schemas.microsoft.com/office/drawing/2014/main" id="{7E00620D-8C52-CBD0-8079-666490F1ECCA}"/>
              </a:ext>
            </a:extLst>
          </p:cNvPr>
          <p:cNvSpPr txBox="1"/>
          <p:nvPr/>
        </p:nvSpPr>
        <p:spPr>
          <a:xfrm>
            <a:off x="7969380" y="2456410"/>
            <a:ext cx="1928176" cy="461665"/>
          </a:xfrm>
          <a:prstGeom prst="rect">
            <a:avLst/>
          </a:prstGeom>
          <a:noFill/>
        </p:spPr>
        <p:txBody>
          <a:bodyPr wrap="square">
            <a:spAutoFit/>
          </a:bodyPr>
          <a:lstStyle/>
          <a:p>
            <a:r>
              <a:rPr lang="en-IN" sz="2400" b="1" i="0" u="none" strike="noStrike" dirty="0">
                <a:solidFill>
                  <a:srgbClr val="DCB689"/>
                </a:solidFill>
                <a:effectLst/>
                <a:latin typeface="Poppins ExtraBold" panose="00000900000000000000" pitchFamily="2" charset="0"/>
                <a:cs typeface="Poppins ExtraBold" panose="00000900000000000000" pitchFamily="2" charset="0"/>
              </a:rPr>
              <a:t>VOID LOOP</a:t>
            </a:r>
            <a:endParaRPr lang="en-US" sz="2400" dirty="0"/>
          </a:p>
        </p:txBody>
      </p:sp>
      <p:sp>
        <p:nvSpPr>
          <p:cNvPr id="9" name="TextBox 8">
            <a:extLst>
              <a:ext uri="{FF2B5EF4-FFF2-40B4-BE49-F238E27FC236}">
                <a16:creationId xmlns:a16="http://schemas.microsoft.com/office/drawing/2014/main" id="{A1613AC7-E16C-D247-E631-11B70942152C}"/>
              </a:ext>
            </a:extLst>
          </p:cNvPr>
          <p:cNvSpPr txBox="1"/>
          <p:nvPr/>
        </p:nvSpPr>
        <p:spPr>
          <a:xfrm>
            <a:off x="656734" y="882474"/>
            <a:ext cx="10878532" cy="1323439"/>
          </a:xfrm>
          <a:prstGeom prst="rect">
            <a:avLst/>
          </a:prstGeom>
          <a:noFill/>
        </p:spPr>
        <p:txBody>
          <a:bodyPr wrap="square">
            <a:spAutoFit/>
          </a:bodyPr>
          <a:lstStyle/>
          <a:p>
            <a:r>
              <a:rPr lang="en-US" sz="4000" b="1" i="0" u="none" strike="noStrike" dirty="0">
                <a:solidFill>
                  <a:srgbClr val="DCB689"/>
                </a:solidFill>
                <a:effectLst/>
              </a:rPr>
              <a:t>Did anyone notice what were the two parts of the code ???</a:t>
            </a:r>
            <a:endParaRPr lang="en-US" sz="4000" dirty="0">
              <a:solidFill>
                <a:srgbClr val="DCB689"/>
              </a:solidFill>
            </a:endParaRPr>
          </a:p>
        </p:txBody>
      </p:sp>
    </p:spTree>
    <p:extLst>
      <p:ext uri="{BB962C8B-B14F-4D97-AF65-F5344CB8AC3E}">
        <p14:creationId xmlns:p14="http://schemas.microsoft.com/office/powerpoint/2010/main" val="2510478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687B96-7849-3EEB-144C-73D27B863FAB}"/>
              </a:ext>
            </a:extLst>
          </p:cNvPr>
          <p:cNvSpPr txBox="1"/>
          <p:nvPr/>
        </p:nvSpPr>
        <p:spPr>
          <a:xfrm>
            <a:off x="3018149" y="1011233"/>
            <a:ext cx="6155702" cy="707886"/>
          </a:xfrm>
          <a:prstGeom prst="rect">
            <a:avLst/>
          </a:prstGeom>
          <a:noFill/>
        </p:spPr>
        <p:txBody>
          <a:bodyPr wrap="square" rtlCol="0">
            <a:spAutoFit/>
          </a:bodyPr>
          <a:lstStyle/>
          <a:p>
            <a:r>
              <a:rPr lang="en-IN" sz="4000" dirty="0">
                <a:solidFill>
                  <a:srgbClr val="DCB689"/>
                </a:solidFill>
                <a:latin typeface="Poppins ExtraBold" panose="00000900000000000000" pitchFamily="2" charset="0"/>
                <a:cs typeface="Poppins ExtraBold" panose="00000900000000000000" pitchFamily="2" charset="0"/>
              </a:rPr>
              <a:t>Digital Input/Output</a:t>
            </a:r>
            <a:endParaRPr lang="en-US" sz="4000" dirty="0">
              <a:solidFill>
                <a:srgbClr val="DCB689"/>
              </a:solidFill>
              <a:latin typeface="Poppins ExtraBold" panose="00000900000000000000" pitchFamily="2" charset="0"/>
              <a:cs typeface="Poppins ExtraBold" panose="00000900000000000000" pitchFamily="2" charset="0"/>
            </a:endParaRPr>
          </a:p>
        </p:txBody>
      </p:sp>
      <p:sp>
        <p:nvSpPr>
          <p:cNvPr id="4" name="Content Placeholder 2">
            <a:extLst>
              <a:ext uri="{FF2B5EF4-FFF2-40B4-BE49-F238E27FC236}">
                <a16:creationId xmlns:a16="http://schemas.microsoft.com/office/drawing/2014/main" id="{9FC8D06E-F6DB-F602-D283-46D030707EF0}"/>
              </a:ext>
            </a:extLst>
          </p:cNvPr>
          <p:cNvSpPr>
            <a:spLocks noGrp="1"/>
          </p:cNvSpPr>
          <p:nvPr/>
        </p:nvSpPr>
        <p:spPr>
          <a:xfrm>
            <a:off x="536448" y="2203724"/>
            <a:ext cx="6267764" cy="346178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en-US" sz="2100" b="1" dirty="0" err="1">
                <a:solidFill>
                  <a:srgbClr val="DCB689"/>
                </a:solidFill>
                <a:latin typeface="Poppins ExtraBold" panose="00000900000000000000" pitchFamily="2" charset="0"/>
                <a:cs typeface="Poppins ExtraBold" panose="00000900000000000000" pitchFamily="2" charset="0"/>
              </a:rPr>
              <a:t>pinMode</a:t>
            </a:r>
            <a:r>
              <a:rPr lang="en-US" altLang="en-US" sz="2100" b="1" dirty="0">
                <a:solidFill>
                  <a:srgbClr val="DCB689"/>
                </a:solidFill>
                <a:latin typeface="Poppins ExtraBold" panose="00000900000000000000" pitchFamily="2" charset="0"/>
                <a:cs typeface="Poppins ExtraBold" panose="00000900000000000000" pitchFamily="2" charset="0"/>
              </a:rPr>
              <a:t>(</a:t>
            </a:r>
            <a:r>
              <a:rPr lang="en-US" altLang="en-US" sz="2100" b="1" i="1" dirty="0">
                <a:solidFill>
                  <a:srgbClr val="DCB689"/>
                </a:solidFill>
                <a:latin typeface="Poppins ExtraBold" panose="00000900000000000000" pitchFamily="2" charset="0"/>
                <a:cs typeface="Poppins ExtraBold" panose="00000900000000000000" pitchFamily="2" charset="0"/>
              </a:rPr>
              <a:t>pin</a:t>
            </a:r>
            <a:r>
              <a:rPr lang="en-US" altLang="en-US" sz="2100" b="1" dirty="0">
                <a:solidFill>
                  <a:srgbClr val="DCB689"/>
                </a:solidFill>
                <a:latin typeface="Poppins ExtraBold" panose="00000900000000000000" pitchFamily="2" charset="0"/>
                <a:cs typeface="Poppins ExtraBold" panose="00000900000000000000" pitchFamily="2" charset="0"/>
              </a:rPr>
              <a:t>, </a:t>
            </a:r>
            <a:r>
              <a:rPr lang="en-US" altLang="en-US" sz="2100" b="1" i="1" dirty="0">
                <a:solidFill>
                  <a:srgbClr val="DCB689"/>
                </a:solidFill>
                <a:latin typeface="Poppins ExtraBold" panose="00000900000000000000" pitchFamily="2" charset="0"/>
                <a:cs typeface="Poppins ExtraBold" panose="00000900000000000000" pitchFamily="2" charset="0"/>
              </a:rPr>
              <a:t>mode</a:t>
            </a:r>
            <a:r>
              <a:rPr lang="en-US" altLang="en-US" sz="2100" b="1" dirty="0">
                <a:solidFill>
                  <a:srgbClr val="DCB689"/>
                </a:solidFill>
                <a:latin typeface="Poppins ExtraBold" panose="00000900000000000000" pitchFamily="2" charset="0"/>
                <a:cs typeface="Poppins ExtraBold" panose="00000900000000000000" pitchFamily="2" charset="0"/>
              </a:rPr>
              <a:t>)</a:t>
            </a:r>
          </a:p>
          <a:p>
            <a:pPr marL="365760" lvl="1" indent="0">
              <a:buFont typeface="Arial" charset="0"/>
              <a:buNone/>
              <a:defRPr/>
            </a:pPr>
            <a:r>
              <a:rPr lang="en-US" altLang="en-US" sz="2100" dirty="0">
                <a:solidFill>
                  <a:srgbClr val="FEF1E4"/>
                </a:solidFill>
                <a:latin typeface="Poppins Medium" panose="00000600000000000000" pitchFamily="2" charset="0"/>
                <a:cs typeface="Poppins Medium" panose="00000600000000000000" pitchFamily="2" charset="0"/>
              </a:rPr>
              <a:t>Sets pin to either INPUT or OUTPUT</a:t>
            </a:r>
          </a:p>
          <a:p>
            <a:pPr lvl="1">
              <a:defRPr/>
            </a:pPr>
            <a:endParaRPr lang="en-US" altLang="en-US" sz="2100" dirty="0">
              <a:solidFill>
                <a:srgbClr val="DCB689"/>
              </a:solidFill>
              <a:latin typeface="Poppins ExtraBold" panose="00000900000000000000" pitchFamily="2" charset="0"/>
              <a:cs typeface="Poppins ExtraBold" panose="00000900000000000000" pitchFamily="2" charset="0"/>
            </a:endParaRPr>
          </a:p>
          <a:p>
            <a:pPr>
              <a:defRPr/>
            </a:pPr>
            <a:r>
              <a:rPr lang="en-US" altLang="en-US" sz="2100" b="1" dirty="0" err="1">
                <a:solidFill>
                  <a:srgbClr val="DCB689"/>
                </a:solidFill>
                <a:latin typeface="Poppins ExtraBold" panose="00000900000000000000" pitchFamily="2" charset="0"/>
                <a:cs typeface="Poppins ExtraBold" panose="00000900000000000000" pitchFamily="2" charset="0"/>
              </a:rPr>
              <a:t>digitalRead</a:t>
            </a:r>
            <a:r>
              <a:rPr lang="en-US" altLang="en-US" sz="2100" b="1" dirty="0">
                <a:solidFill>
                  <a:srgbClr val="DCB689"/>
                </a:solidFill>
                <a:latin typeface="Poppins ExtraBold" panose="00000900000000000000" pitchFamily="2" charset="0"/>
                <a:cs typeface="Poppins ExtraBold" panose="00000900000000000000" pitchFamily="2" charset="0"/>
              </a:rPr>
              <a:t>(</a:t>
            </a:r>
            <a:r>
              <a:rPr lang="en-US" altLang="en-US" sz="2100" b="1" i="1" dirty="0">
                <a:solidFill>
                  <a:srgbClr val="DCB689"/>
                </a:solidFill>
                <a:latin typeface="Poppins ExtraBold" panose="00000900000000000000" pitchFamily="2" charset="0"/>
                <a:cs typeface="Poppins ExtraBold" panose="00000900000000000000" pitchFamily="2" charset="0"/>
              </a:rPr>
              <a:t>pin</a:t>
            </a:r>
            <a:r>
              <a:rPr lang="en-US" altLang="en-US" sz="2100" b="1" dirty="0">
                <a:solidFill>
                  <a:srgbClr val="DCB689"/>
                </a:solidFill>
                <a:latin typeface="Poppins ExtraBold" panose="00000900000000000000" pitchFamily="2" charset="0"/>
                <a:cs typeface="Poppins ExtraBold" panose="00000900000000000000" pitchFamily="2" charset="0"/>
              </a:rPr>
              <a:t>)</a:t>
            </a:r>
          </a:p>
          <a:p>
            <a:pPr marL="365760" lvl="1" indent="0">
              <a:buFont typeface="Arial" charset="0"/>
              <a:buNone/>
              <a:defRPr/>
            </a:pPr>
            <a:r>
              <a:rPr lang="en-US" altLang="en-US" sz="2100" dirty="0">
                <a:solidFill>
                  <a:srgbClr val="FEF1E4"/>
                </a:solidFill>
                <a:latin typeface="Poppins Medium" panose="00000600000000000000" pitchFamily="2" charset="0"/>
                <a:cs typeface="Poppins Medium" panose="00000600000000000000" pitchFamily="2" charset="0"/>
              </a:rPr>
              <a:t>Reads HIGH or LOW from a pin</a:t>
            </a:r>
          </a:p>
          <a:p>
            <a:pPr lvl="1">
              <a:defRPr/>
            </a:pPr>
            <a:endParaRPr lang="en-US" altLang="en-US" sz="2100" dirty="0">
              <a:solidFill>
                <a:srgbClr val="DCB689"/>
              </a:solidFill>
              <a:latin typeface="Poppins ExtraBold" panose="00000900000000000000" pitchFamily="2" charset="0"/>
              <a:cs typeface="Poppins ExtraBold" panose="00000900000000000000" pitchFamily="2" charset="0"/>
            </a:endParaRPr>
          </a:p>
          <a:p>
            <a:pPr>
              <a:defRPr/>
            </a:pPr>
            <a:r>
              <a:rPr lang="en-US" altLang="en-US" sz="2100" b="1" dirty="0" err="1">
                <a:solidFill>
                  <a:srgbClr val="DCB689"/>
                </a:solidFill>
                <a:latin typeface="Poppins ExtraBold" panose="00000900000000000000" pitchFamily="2" charset="0"/>
                <a:cs typeface="Poppins ExtraBold" panose="00000900000000000000" pitchFamily="2" charset="0"/>
              </a:rPr>
              <a:t>digitalWrite</a:t>
            </a:r>
            <a:r>
              <a:rPr lang="en-US" altLang="en-US" sz="2100" b="1" dirty="0">
                <a:solidFill>
                  <a:srgbClr val="DCB689"/>
                </a:solidFill>
                <a:latin typeface="Poppins ExtraBold" panose="00000900000000000000" pitchFamily="2" charset="0"/>
                <a:cs typeface="Poppins ExtraBold" panose="00000900000000000000" pitchFamily="2" charset="0"/>
              </a:rPr>
              <a:t>(</a:t>
            </a:r>
            <a:r>
              <a:rPr lang="en-US" altLang="en-US" sz="2100" b="1" i="1" dirty="0">
                <a:solidFill>
                  <a:srgbClr val="DCB689"/>
                </a:solidFill>
                <a:latin typeface="Poppins ExtraBold" panose="00000900000000000000" pitchFamily="2" charset="0"/>
                <a:cs typeface="Poppins ExtraBold" panose="00000900000000000000" pitchFamily="2" charset="0"/>
              </a:rPr>
              <a:t>pin</a:t>
            </a:r>
            <a:r>
              <a:rPr lang="en-US" altLang="en-US" sz="2100" b="1" dirty="0">
                <a:solidFill>
                  <a:srgbClr val="DCB689"/>
                </a:solidFill>
                <a:latin typeface="Poppins ExtraBold" panose="00000900000000000000" pitchFamily="2" charset="0"/>
                <a:cs typeface="Poppins ExtraBold" panose="00000900000000000000" pitchFamily="2" charset="0"/>
              </a:rPr>
              <a:t>, </a:t>
            </a:r>
            <a:r>
              <a:rPr lang="en-US" altLang="en-US" sz="2100" b="1" i="1" dirty="0">
                <a:solidFill>
                  <a:srgbClr val="DCB689"/>
                </a:solidFill>
                <a:latin typeface="Poppins ExtraBold" panose="00000900000000000000" pitchFamily="2" charset="0"/>
                <a:cs typeface="Poppins ExtraBold" panose="00000900000000000000" pitchFamily="2" charset="0"/>
              </a:rPr>
              <a:t>value</a:t>
            </a:r>
            <a:r>
              <a:rPr lang="en-US" altLang="en-US" sz="2100" b="1" dirty="0">
                <a:solidFill>
                  <a:srgbClr val="DCB689"/>
                </a:solidFill>
                <a:latin typeface="Poppins ExtraBold" panose="00000900000000000000" pitchFamily="2" charset="0"/>
                <a:cs typeface="Poppins ExtraBold" panose="00000900000000000000" pitchFamily="2" charset="0"/>
              </a:rPr>
              <a:t>)</a:t>
            </a:r>
          </a:p>
          <a:p>
            <a:pPr marL="365760" lvl="1" indent="0">
              <a:buFont typeface="Arial" charset="0"/>
              <a:buNone/>
              <a:defRPr/>
            </a:pPr>
            <a:r>
              <a:rPr lang="en-US" altLang="en-US" sz="2100" dirty="0">
                <a:solidFill>
                  <a:srgbClr val="FEF1E4"/>
                </a:solidFill>
                <a:latin typeface="Poppins Medium" panose="00000600000000000000" pitchFamily="2" charset="0"/>
                <a:cs typeface="Poppins Medium" panose="00000600000000000000" pitchFamily="2" charset="0"/>
              </a:rPr>
              <a:t>Writes HIGH or LOW to a pin</a:t>
            </a:r>
          </a:p>
          <a:p>
            <a:endParaRPr lang="en-IN" dirty="0"/>
          </a:p>
        </p:txBody>
      </p:sp>
    </p:spTree>
    <p:extLst>
      <p:ext uri="{BB962C8B-B14F-4D97-AF65-F5344CB8AC3E}">
        <p14:creationId xmlns:p14="http://schemas.microsoft.com/office/powerpoint/2010/main" val="1347553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ontent Placeholder 2">
            <a:extLst>
              <a:ext uri="{FF2B5EF4-FFF2-40B4-BE49-F238E27FC236}">
                <a16:creationId xmlns:a16="http://schemas.microsoft.com/office/drawing/2014/main" id="{FA32768A-D720-8E6A-35D8-0FD82DAA9D62}"/>
              </a:ext>
            </a:extLst>
          </p:cNvPr>
          <p:cNvSpPr>
            <a:spLocks noGrp="1"/>
          </p:cNvSpPr>
          <p:nvPr/>
        </p:nvSpPr>
        <p:spPr>
          <a:xfrm>
            <a:off x="330259" y="2456330"/>
            <a:ext cx="11216282" cy="1611295"/>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chemeClr val="accent1">
                  <a:lumMod val="75000"/>
                </a:schemeClr>
              </a:buClr>
              <a:buNone/>
              <a:defRPr/>
            </a:pPr>
            <a:r>
              <a:rPr lang="en-US" altLang="en-US" sz="2100" b="1" dirty="0" err="1">
                <a:solidFill>
                  <a:srgbClr val="DCB689"/>
                </a:solidFill>
                <a:latin typeface="Poppins ExtraBold" panose="00000900000000000000" pitchFamily="2" charset="0"/>
                <a:cs typeface="Poppins ExtraBold" panose="00000900000000000000" pitchFamily="2" charset="0"/>
              </a:rPr>
              <a:t>analogRead</a:t>
            </a:r>
            <a:r>
              <a:rPr lang="en-US" altLang="en-US" sz="2100" b="1" dirty="0">
                <a:solidFill>
                  <a:srgbClr val="DCB689"/>
                </a:solidFill>
                <a:latin typeface="Poppins ExtraBold" panose="00000900000000000000" pitchFamily="2" charset="0"/>
                <a:cs typeface="Poppins ExtraBold" panose="00000900000000000000" pitchFamily="2" charset="0"/>
              </a:rPr>
              <a:t>(</a:t>
            </a:r>
            <a:r>
              <a:rPr lang="en-US" altLang="en-US" sz="2100" b="1" i="1" dirty="0">
                <a:solidFill>
                  <a:srgbClr val="DCB689"/>
                </a:solidFill>
                <a:latin typeface="Poppins ExtraBold" panose="00000900000000000000" pitchFamily="2" charset="0"/>
                <a:cs typeface="Poppins ExtraBold" panose="00000900000000000000" pitchFamily="2" charset="0"/>
              </a:rPr>
              <a:t>pin</a:t>
            </a:r>
            <a:r>
              <a:rPr lang="en-US" altLang="en-US" sz="2100" b="1" dirty="0">
                <a:solidFill>
                  <a:srgbClr val="DCB689"/>
                </a:solidFill>
                <a:latin typeface="Poppins ExtraBold" panose="00000900000000000000" pitchFamily="2" charset="0"/>
                <a:cs typeface="Poppins ExtraBold" panose="00000900000000000000" pitchFamily="2" charset="0"/>
              </a:rPr>
              <a:t>)</a:t>
            </a:r>
          </a:p>
          <a:p>
            <a:pPr>
              <a:spcBef>
                <a:spcPct val="0"/>
              </a:spcBef>
              <a:buClr>
                <a:schemeClr val="accent1">
                  <a:lumMod val="75000"/>
                </a:schemeClr>
              </a:buClr>
              <a:buFont typeface="Arial" charset="0"/>
              <a:buNone/>
              <a:defRPr/>
            </a:pPr>
            <a:r>
              <a:rPr lang="en-US" altLang="en-US" sz="4400" dirty="0">
                <a:latin typeface="Quattrocento Sans" panose="020B0502050000020003" pitchFamily="34" charset="0"/>
                <a:cs typeface="Courier New" pitchFamily="49" charset="0"/>
              </a:rPr>
              <a:t>  </a:t>
            </a:r>
            <a:r>
              <a:rPr lang="en-US" altLang="en-US" sz="2100" dirty="0">
                <a:solidFill>
                  <a:srgbClr val="FEF1E4"/>
                </a:solidFill>
                <a:latin typeface="Poppins Medium" panose="00000600000000000000" pitchFamily="2" charset="0"/>
                <a:cs typeface="Poppins Medium" panose="00000600000000000000" pitchFamily="2" charset="0"/>
              </a:rPr>
              <a:t>Reads analog signal(value) from the pin and the ADC of the Arduino converts the value into digital format.</a:t>
            </a:r>
          </a:p>
          <a:p>
            <a:endParaRPr lang="en-IN" dirty="0"/>
          </a:p>
        </p:txBody>
      </p:sp>
      <p:sp>
        <p:nvSpPr>
          <p:cNvPr id="3" name="TextBox 2">
            <a:extLst>
              <a:ext uri="{FF2B5EF4-FFF2-40B4-BE49-F238E27FC236}">
                <a16:creationId xmlns:a16="http://schemas.microsoft.com/office/drawing/2014/main" id="{DA687B96-7849-3EEB-144C-73D27B863FAB}"/>
              </a:ext>
            </a:extLst>
          </p:cNvPr>
          <p:cNvSpPr txBox="1"/>
          <p:nvPr/>
        </p:nvSpPr>
        <p:spPr>
          <a:xfrm>
            <a:off x="4091670" y="1026622"/>
            <a:ext cx="3693460" cy="707886"/>
          </a:xfrm>
          <a:prstGeom prst="rect">
            <a:avLst/>
          </a:prstGeom>
          <a:noFill/>
        </p:spPr>
        <p:txBody>
          <a:bodyPr wrap="square" rtlCol="0">
            <a:spAutoFit/>
          </a:bodyPr>
          <a:lstStyle/>
          <a:p>
            <a:r>
              <a:rPr lang="en-IN" sz="4000" dirty="0">
                <a:solidFill>
                  <a:srgbClr val="DCB689"/>
                </a:solidFill>
                <a:latin typeface="Poppins ExtraBold" panose="00000900000000000000" pitchFamily="2" charset="0"/>
                <a:cs typeface="Poppins ExtraBold" panose="00000900000000000000" pitchFamily="2" charset="0"/>
              </a:rPr>
              <a:t>Analog Input</a:t>
            </a:r>
            <a:endParaRPr lang="en-US" sz="4000" dirty="0">
              <a:solidFill>
                <a:srgbClr val="DCB689"/>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2131751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CB0EB-053E-70A6-7D33-16DD21959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26" name="Picture 2" descr="are you ready memes | quickmeme">
            <a:extLst>
              <a:ext uri="{FF2B5EF4-FFF2-40B4-BE49-F238E27FC236}">
                <a16:creationId xmlns:a16="http://schemas.microsoft.com/office/drawing/2014/main" id="{74933421-C297-C2DF-3654-A64487FA1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189" y="1855693"/>
            <a:ext cx="7072846" cy="3299012"/>
          </a:xfrm>
          <a:prstGeom prst="round1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56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33971CB9-ED09-AD2A-F751-721365C27823}"/>
              </a:ext>
            </a:extLst>
          </p:cNvPr>
          <p:cNvPicPr>
            <a:picLocks noChangeAspect="1"/>
          </p:cNvPicPr>
          <p:nvPr/>
        </p:nvPicPr>
        <p:blipFill rotWithShape="1">
          <a:blip r:embed="rId3"/>
          <a:srcRect r="54581" b="50367"/>
          <a:stretch/>
        </p:blipFill>
        <p:spPr>
          <a:xfrm>
            <a:off x="2074542" y="1786693"/>
            <a:ext cx="7660516" cy="4108767"/>
          </a:xfrm>
          <a:prstGeom prst="rect">
            <a:avLst/>
          </a:prstGeom>
        </p:spPr>
      </p:pic>
      <p:sp>
        <p:nvSpPr>
          <p:cNvPr id="3" name="TextBox 2">
            <a:extLst>
              <a:ext uri="{FF2B5EF4-FFF2-40B4-BE49-F238E27FC236}">
                <a16:creationId xmlns:a16="http://schemas.microsoft.com/office/drawing/2014/main" id="{9D716D44-8488-77D9-BE3C-68A0A607D889}"/>
              </a:ext>
            </a:extLst>
          </p:cNvPr>
          <p:cNvSpPr txBox="1"/>
          <p:nvPr/>
        </p:nvSpPr>
        <p:spPr>
          <a:xfrm>
            <a:off x="210671" y="962540"/>
            <a:ext cx="11770658" cy="584775"/>
          </a:xfrm>
          <a:prstGeom prst="rect">
            <a:avLst/>
          </a:prstGeom>
          <a:noFill/>
        </p:spPr>
        <p:txBody>
          <a:bodyPr wrap="square" rtlCol="0">
            <a:spAutoFit/>
          </a:bodyPr>
          <a:lstStyle/>
          <a:p>
            <a:r>
              <a:rPr lang="en-IN" sz="3100" dirty="0">
                <a:solidFill>
                  <a:srgbClr val="DCB689"/>
                </a:solidFill>
                <a:latin typeface="Poppins ExtraBold" panose="00000900000000000000" pitchFamily="2" charset="0"/>
                <a:cs typeface="Poppins ExtraBold" panose="00000900000000000000" pitchFamily="2" charset="0"/>
              </a:rPr>
              <a:t>Connect the USB Cable to the Arduino and your system</a:t>
            </a:r>
            <a:endParaRPr lang="en-US" sz="3100" dirty="0">
              <a:solidFill>
                <a:srgbClr val="DCB689"/>
              </a:solidFill>
              <a:latin typeface="Poppins ExtraBold" panose="00000900000000000000" pitchFamily="2" charset="0"/>
              <a:cs typeface="Poppins ExtraBold" panose="00000900000000000000" pitchFamily="2" charset="0"/>
            </a:endParaRPr>
          </a:p>
        </p:txBody>
      </p:sp>
      <p:sp>
        <p:nvSpPr>
          <p:cNvPr id="8" name="Oval 7">
            <a:extLst>
              <a:ext uri="{FF2B5EF4-FFF2-40B4-BE49-F238E27FC236}">
                <a16:creationId xmlns:a16="http://schemas.microsoft.com/office/drawing/2014/main" id="{F24B05FA-556E-8458-8C0E-CE87E52D59ED}"/>
              </a:ext>
            </a:extLst>
          </p:cNvPr>
          <p:cNvSpPr/>
          <p:nvPr/>
        </p:nvSpPr>
        <p:spPr>
          <a:xfrm>
            <a:off x="3208222" y="4203463"/>
            <a:ext cx="675621" cy="3214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pic>
        <p:nvPicPr>
          <p:cNvPr id="9" name="Picture 8">
            <a:extLst>
              <a:ext uri="{FF2B5EF4-FFF2-40B4-BE49-F238E27FC236}">
                <a16:creationId xmlns:a16="http://schemas.microsoft.com/office/drawing/2014/main" id="{61E08092-4158-1151-973C-F6AFEC323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185" y="4067334"/>
            <a:ext cx="364257" cy="593662"/>
          </a:xfrm>
          <a:prstGeom prst="rect">
            <a:avLst/>
          </a:prstGeom>
        </p:spPr>
      </p:pic>
      <p:cxnSp>
        <p:nvCxnSpPr>
          <p:cNvPr id="11" name="Straight Arrow Connector 10">
            <a:extLst>
              <a:ext uri="{FF2B5EF4-FFF2-40B4-BE49-F238E27FC236}">
                <a16:creationId xmlns:a16="http://schemas.microsoft.com/office/drawing/2014/main" id="{764D1949-B130-92AE-B022-86FE57DE73B3}"/>
              </a:ext>
            </a:extLst>
          </p:cNvPr>
          <p:cNvCxnSpPr/>
          <p:nvPr/>
        </p:nvCxnSpPr>
        <p:spPr>
          <a:xfrm>
            <a:off x="3959258" y="4364165"/>
            <a:ext cx="886119" cy="8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81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D716D44-8488-77D9-BE3C-68A0A607D889}"/>
              </a:ext>
            </a:extLst>
          </p:cNvPr>
          <p:cNvSpPr txBox="1"/>
          <p:nvPr/>
        </p:nvSpPr>
        <p:spPr>
          <a:xfrm>
            <a:off x="1209912" y="830565"/>
            <a:ext cx="11770658" cy="584775"/>
          </a:xfrm>
          <a:prstGeom prst="rect">
            <a:avLst/>
          </a:prstGeom>
          <a:noFill/>
        </p:spPr>
        <p:txBody>
          <a:bodyPr wrap="square" rtlCol="0">
            <a:spAutoFit/>
          </a:bodyPr>
          <a:lstStyle/>
          <a:p>
            <a:r>
              <a:rPr lang="en-IN" sz="3100" dirty="0">
                <a:solidFill>
                  <a:srgbClr val="DCB689"/>
                </a:solidFill>
                <a:latin typeface="Poppins ExtraBold" panose="00000900000000000000" pitchFamily="2" charset="0"/>
                <a:cs typeface="Poppins ExtraBold" panose="00000900000000000000" pitchFamily="2" charset="0"/>
              </a:rPr>
              <a:t>How to resolve Port not showing in Arduino IDE</a:t>
            </a:r>
            <a:endParaRPr lang="en-US" sz="3100" dirty="0">
              <a:solidFill>
                <a:srgbClr val="DCB689"/>
              </a:solidFill>
              <a:latin typeface="Poppins ExtraBold" panose="00000900000000000000" pitchFamily="2" charset="0"/>
              <a:cs typeface="Poppins ExtraBold" panose="00000900000000000000" pitchFamily="2" charset="0"/>
            </a:endParaRPr>
          </a:p>
        </p:txBody>
      </p:sp>
      <p:sp>
        <p:nvSpPr>
          <p:cNvPr id="4" name="TextBox 3">
            <a:extLst>
              <a:ext uri="{FF2B5EF4-FFF2-40B4-BE49-F238E27FC236}">
                <a16:creationId xmlns:a16="http://schemas.microsoft.com/office/drawing/2014/main" id="{7172BBE7-24D7-0858-756D-CFC962629F10}"/>
              </a:ext>
            </a:extLst>
          </p:cNvPr>
          <p:cNvSpPr txBox="1"/>
          <p:nvPr/>
        </p:nvSpPr>
        <p:spPr>
          <a:xfrm>
            <a:off x="301287" y="2047942"/>
            <a:ext cx="7569724" cy="3237809"/>
          </a:xfrm>
          <a:prstGeom prst="rect">
            <a:avLst/>
          </a:prstGeom>
          <a:noFill/>
        </p:spPr>
        <p:txBody>
          <a:bodyPr wrap="square" rtlCol="0">
            <a:spAutoFit/>
          </a:bodyPr>
          <a:lstStyle/>
          <a:p>
            <a:pPr>
              <a:lnSpc>
                <a:spcPct val="200000"/>
              </a:lnSpc>
              <a:buFont typeface="+mj-lt"/>
              <a:buAutoNum type="arabicPeriod"/>
            </a:pPr>
            <a:r>
              <a:rPr lang="en-IN" sz="2100" i="0" u="none" strike="noStrike" dirty="0">
                <a:solidFill>
                  <a:srgbClr val="FFCC99"/>
                </a:solidFill>
                <a:effectLst/>
                <a:latin typeface="Poppins Medium" panose="00000600000000000000" pitchFamily="2" charset="0"/>
                <a:cs typeface="Poppins Medium" panose="00000600000000000000" pitchFamily="2" charset="0"/>
              </a:rPr>
              <a:t> Try reconnecting your Arduino </a:t>
            </a:r>
            <a:r>
              <a:rPr lang="en-IN" sz="2100" dirty="0">
                <a:solidFill>
                  <a:srgbClr val="FFCC99"/>
                </a:solidFill>
                <a:latin typeface="Poppins Medium" panose="00000600000000000000" pitchFamily="2" charset="0"/>
                <a:cs typeface="Poppins Medium" panose="00000600000000000000" pitchFamily="2" charset="0"/>
              </a:rPr>
              <a:t>NAN</a:t>
            </a:r>
            <a:r>
              <a:rPr lang="en-IN" sz="2100" i="0" u="none" strike="noStrike" dirty="0">
                <a:solidFill>
                  <a:srgbClr val="FFCC99"/>
                </a:solidFill>
                <a:effectLst/>
                <a:latin typeface="Poppins Medium" panose="00000600000000000000" pitchFamily="2" charset="0"/>
                <a:cs typeface="Poppins Medium" panose="00000600000000000000" pitchFamily="2" charset="0"/>
              </a:rPr>
              <a:t>O to your system.</a:t>
            </a:r>
            <a:endParaRPr lang="en-US" sz="2100" i="0" u="none" strike="noStrike" dirty="0">
              <a:solidFill>
                <a:srgbClr val="DCB689"/>
              </a:solidFill>
              <a:effectLst/>
              <a:latin typeface="Poppins Medium" panose="00000600000000000000" pitchFamily="2" charset="0"/>
              <a:cs typeface="Poppins Medium" panose="00000600000000000000" pitchFamily="2" charset="0"/>
            </a:endParaRPr>
          </a:p>
          <a:p>
            <a:pPr marL="0" indent="0">
              <a:lnSpc>
                <a:spcPct val="200000"/>
              </a:lnSpc>
              <a:buNone/>
            </a:pPr>
            <a:r>
              <a:rPr lang="en-IN" sz="2100" i="0" u="none" strike="noStrike" dirty="0">
                <a:solidFill>
                  <a:srgbClr val="DCB689"/>
                </a:solidFill>
                <a:effectLst/>
                <a:latin typeface="Poppins Medium" panose="00000600000000000000" pitchFamily="2" charset="0"/>
                <a:cs typeface="Poppins Medium" panose="00000600000000000000" pitchFamily="2" charset="0"/>
              </a:rPr>
              <a:t>2. Try restarting the IDE.</a:t>
            </a:r>
            <a:endParaRPr lang="en-US" sz="2100" dirty="0">
              <a:solidFill>
                <a:srgbClr val="DCB689"/>
              </a:solidFill>
              <a:latin typeface="Poppins Medium" panose="00000600000000000000" pitchFamily="2" charset="0"/>
              <a:cs typeface="Poppins Medium" panose="00000600000000000000" pitchFamily="2" charset="0"/>
            </a:endParaRPr>
          </a:p>
          <a:p>
            <a:pPr marL="0" indent="0">
              <a:lnSpc>
                <a:spcPct val="200000"/>
              </a:lnSpc>
              <a:buNone/>
            </a:pPr>
            <a:r>
              <a:rPr lang="en-IN" sz="2100" i="0" u="none" strike="noStrike" dirty="0">
                <a:solidFill>
                  <a:srgbClr val="DCB689"/>
                </a:solidFill>
                <a:effectLst/>
                <a:latin typeface="Poppins Medium" panose="00000600000000000000" pitchFamily="2" charset="0"/>
                <a:cs typeface="Poppins Medium" panose="00000600000000000000" pitchFamily="2" charset="0"/>
              </a:rPr>
              <a:t>3. </a:t>
            </a:r>
            <a:r>
              <a:rPr lang="en-IN" sz="2100" dirty="0">
                <a:solidFill>
                  <a:srgbClr val="DCB689"/>
                </a:solidFill>
                <a:latin typeface="Poppins Medium" panose="00000600000000000000" pitchFamily="2" charset="0"/>
                <a:cs typeface="Poppins Medium" panose="00000600000000000000" pitchFamily="2" charset="0"/>
              </a:rPr>
              <a:t>If still the problem isn’t resolved yet</a:t>
            </a:r>
            <a:r>
              <a:rPr lang="en-US" sz="2100" dirty="0">
                <a:solidFill>
                  <a:srgbClr val="DCB689"/>
                </a:solidFill>
                <a:latin typeface="Poppins Medium" panose="00000600000000000000" pitchFamily="2" charset="0"/>
                <a:cs typeface="Poppins Medium" panose="00000600000000000000" pitchFamily="2" charset="0"/>
              </a:rPr>
              <a:t>, Don’t Panic! the driver must be missing and therefore Tech Support will </a:t>
            </a:r>
            <a:r>
              <a:rPr lang="en-IN" sz="2100" dirty="0">
                <a:solidFill>
                  <a:srgbClr val="DCB689"/>
                </a:solidFill>
                <a:latin typeface="Poppins Medium" panose="00000600000000000000" pitchFamily="2" charset="0"/>
                <a:cs typeface="Poppins Medium" panose="00000600000000000000" pitchFamily="2" charset="0"/>
              </a:rPr>
              <a:t>install it in your system.</a:t>
            </a:r>
          </a:p>
        </p:txBody>
      </p:sp>
      <p:pic>
        <p:nvPicPr>
          <p:cNvPr id="1026" name="Picture 2" descr="Breathe Chill Out GIF by CSDRMS">
            <a:extLst>
              <a:ext uri="{FF2B5EF4-FFF2-40B4-BE49-F238E27FC236}">
                <a16:creationId xmlns:a16="http://schemas.microsoft.com/office/drawing/2014/main" id="{C3263611-F0BF-56F7-A14E-D99336EFD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011" y="1953705"/>
            <a:ext cx="3076379" cy="382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357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D716D44-8488-77D9-BE3C-68A0A607D889}"/>
              </a:ext>
            </a:extLst>
          </p:cNvPr>
          <p:cNvSpPr txBox="1"/>
          <p:nvPr/>
        </p:nvSpPr>
        <p:spPr>
          <a:xfrm>
            <a:off x="105335" y="1141649"/>
            <a:ext cx="11981329" cy="569387"/>
          </a:xfrm>
          <a:prstGeom prst="rect">
            <a:avLst/>
          </a:prstGeom>
          <a:noFill/>
        </p:spPr>
        <p:txBody>
          <a:bodyPr wrap="square" rtlCol="0">
            <a:spAutoFit/>
          </a:bodyPr>
          <a:lstStyle/>
          <a:p>
            <a:r>
              <a:rPr lang="en-IN" sz="3100" dirty="0">
                <a:solidFill>
                  <a:srgbClr val="DCB689"/>
                </a:solidFill>
                <a:latin typeface="Poppins ExtraBold" panose="00000900000000000000" pitchFamily="2" charset="0"/>
                <a:cs typeface="Poppins ExtraBold" panose="00000900000000000000" pitchFamily="2" charset="0"/>
              </a:rPr>
              <a:t>Select the Port to which you connected your Arduino nano</a:t>
            </a:r>
            <a:endParaRPr lang="en-US" sz="3100" dirty="0">
              <a:solidFill>
                <a:srgbClr val="DCB689"/>
              </a:solidFill>
              <a:latin typeface="Poppins ExtraBold" panose="00000900000000000000" pitchFamily="2" charset="0"/>
              <a:cs typeface="Poppins ExtraBold" panose="00000900000000000000" pitchFamily="2" charset="0"/>
            </a:endParaRPr>
          </a:p>
        </p:txBody>
      </p:sp>
      <p:pic>
        <p:nvPicPr>
          <p:cNvPr id="2" name="Picture 1">
            <a:extLst>
              <a:ext uri="{FF2B5EF4-FFF2-40B4-BE49-F238E27FC236}">
                <a16:creationId xmlns:a16="http://schemas.microsoft.com/office/drawing/2014/main" id="{0C126FEC-D667-64FC-C886-5AF62AD7E5E2}"/>
              </a:ext>
            </a:extLst>
          </p:cNvPr>
          <p:cNvPicPr>
            <a:picLocks noChangeAspect="1"/>
          </p:cNvPicPr>
          <p:nvPr/>
        </p:nvPicPr>
        <p:blipFill>
          <a:blip r:embed="rId3"/>
          <a:stretch>
            <a:fillRect/>
          </a:stretch>
        </p:blipFill>
        <p:spPr>
          <a:xfrm>
            <a:off x="2778903" y="1841569"/>
            <a:ext cx="6634192" cy="3984196"/>
          </a:xfrm>
          <a:prstGeom prst="rect">
            <a:avLst/>
          </a:prstGeom>
        </p:spPr>
      </p:pic>
    </p:spTree>
    <p:extLst>
      <p:ext uri="{BB962C8B-B14F-4D97-AF65-F5344CB8AC3E}">
        <p14:creationId xmlns:p14="http://schemas.microsoft.com/office/powerpoint/2010/main" val="531159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D716D44-8488-77D9-BE3C-68A0A607D889}"/>
              </a:ext>
            </a:extLst>
          </p:cNvPr>
          <p:cNvSpPr txBox="1"/>
          <p:nvPr/>
        </p:nvSpPr>
        <p:spPr>
          <a:xfrm>
            <a:off x="634877" y="887126"/>
            <a:ext cx="11770658" cy="584775"/>
          </a:xfrm>
          <a:prstGeom prst="rect">
            <a:avLst/>
          </a:prstGeom>
          <a:noFill/>
        </p:spPr>
        <p:txBody>
          <a:bodyPr wrap="square" rtlCol="0">
            <a:spAutoFit/>
          </a:bodyPr>
          <a:lstStyle/>
          <a:p>
            <a:r>
              <a:rPr lang="en-IN" sz="3100" dirty="0">
                <a:solidFill>
                  <a:srgbClr val="DCB689"/>
                </a:solidFill>
                <a:latin typeface="Poppins ExtraBold" panose="00000900000000000000" pitchFamily="2" charset="0"/>
                <a:cs typeface="Poppins ExtraBold" panose="00000900000000000000" pitchFamily="2" charset="0"/>
              </a:rPr>
              <a:t>Select Processor as “ATmega328P (Old Bootloader)”</a:t>
            </a:r>
            <a:endParaRPr lang="en-US" sz="3100" dirty="0">
              <a:solidFill>
                <a:srgbClr val="DCB689"/>
              </a:solidFill>
              <a:latin typeface="Poppins ExtraBold" panose="00000900000000000000" pitchFamily="2" charset="0"/>
              <a:cs typeface="Poppins ExtraBold" panose="00000900000000000000" pitchFamily="2" charset="0"/>
            </a:endParaRPr>
          </a:p>
        </p:txBody>
      </p:sp>
      <p:pic>
        <p:nvPicPr>
          <p:cNvPr id="10" name="Picture 9">
            <a:extLst>
              <a:ext uri="{FF2B5EF4-FFF2-40B4-BE49-F238E27FC236}">
                <a16:creationId xmlns:a16="http://schemas.microsoft.com/office/drawing/2014/main" id="{EAE8F67E-EBD9-6BC3-C627-065BDAC9746F}"/>
              </a:ext>
            </a:extLst>
          </p:cNvPr>
          <p:cNvPicPr>
            <a:picLocks noChangeAspect="1"/>
          </p:cNvPicPr>
          <p:nvPr/>
        </p:nvPicPr>
        <p:blipFill>
          <a:blip r:embed="rId3"/>
          <a:stretch>
            <a:fillRect/>
          </a:stretch>
        </p:blipFill>
        <p:spPr>
          <a:xfrm>
            <a:off x="1816566" y="1635864"/>
            <a:ext cx="8558867" cy="4335010"/>
          </a:xfrm>
          <a:prstGeom prst="rect">
            <a:avLst/>
          </a:prstGeom>
        </p:spPr>
      </p:pic>
    </p:spTree>
    <p:extLst>
      <p:ext uri="{BB962C8B-B14F-4D97-AF65-F5344CB8AC3E}">
        <p14:creationId xmlns:p14="http://schemas.microsoft.com/office/powerpoint/2010/main" val="2257920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6F6CF709-14C7-73BF-BBCB-853FA79266B4}"/>
              </a:ext>
            </a:extLst>
          </p:cNvPr>
          <p:cNvPicPr>
            <a:picLocks noChangeAspect="1"/>
          </p:cNvPicPr>
          <p:nvPr/>
        </p:nvPicPr>
        <p:blipFill rotWithShape="1">
          <a:blip r:embed="rId3"/>
          <a:srcRect r="64447" b="60420"/>
          <a:stretch/>
        </p:blipFill>
        <p:spPr>
          <a:xfrm>
            <a:off x="2133446" y="1624171"/>
            <a:ext cx="7741332" cy="3865451"/>
          </a:xfrm>
          <a:prstGeom prst="rect">
            <a:avLst/>
          </a:prstGeom>
        </p:spPr>
      </p:pic>
      <p:sp>
        <p:nvSpPr>
          <p:cNvPr id="3" name="TextBox 2">
            <a:extLst>
              <a:ext uri="{FF2B5EF4-FFF2-40B4-BE49-F238E27FC236}">
                <a16:creationId xmlns:a16="http://schemas.microsoft.com/office/drawing/2014/main" id="{CBE64359-3AA3-3013-65A2-F47BE16A455E}"/>
              </a:ext>
            </a:extLst>
          </p:cNvPr>
          <p:cNvSpPr txBox="1"/>
          <p:nvPr/>
        </p:nvSpPr>
        <p:spPr>
          <a:xfrm>
            <a:off x="2021541" y="809368"/>
            <a:ext cx="8561294" cy="707886"/>
          </a:xfrm>
          <a:prstGeom prst="rect">
            <a:avLst/>
          </a:prstGeom>
          <a:noFill/>
        </p:spPr>
        <p:txBody>
          <a:bodyPr wrap="square" rtlCol="0">
            <a:spAutoFit/>
          </a:bodyPr>
          <a:lstStyle/>
          <a:p>
            <a:r>
              <a:rPr lang="en-IN" sz="4000" dirty="0">
                <a:solidFill>
                  <a:srgbClr val="DCB689"/>
                </a:solidFill>
                <a:latin typeface="Poppins ExtraBold" panose="00000900000000000000" pitchFamily="2" charset="0"/>
                <a:cs typeface="Poppins ExtraBold" panose="00000900000000000000" pitchFamily="2" charset="0"/>
              </a:rPr>
              <a:t>Now Let’s do our first program!!</a:t>
            </a:r>
            <a:endParaRPr lang="en-US" sz="4000" dirty="0">
              <a:solidFill>
                <a:srgbClr val="DCB689"/>
              </a:solidFill>
              <a:latin typeface="Poppins ExtraBold" panose="00000900000000000000" pitchFamily="2" charset="0"/>
              <a:cs typeface="Poppins ExtraBold" panose="00000900000000000000" pitchFamily="2" charset="0"/>
            </a:endParaRPr>
          </a:p>
        </p:txBody>
      </p:sp>
      <p:sp>
        <p:nvSpPr>
          <p:cNvPr id="4" name="TextBox 3">
            <a:extLst>
              <a:ext uri="{FF2B5EF4-FFF2-40B4-BE49-F238E27FC236}">
                <a16:creationId xmlns:a16="http://schemas.microsoft.com/office/drawing/2014/main" id="{0545CCF3-2BCF-1B55-14B8-E9933E3A9E4D}"/>
              </a:ext>
            </a:extLst>
          </p:cNvPr>
          <p:cNvSpPr txBox="1"/>
          <p:nvPr/>
        </p:nvSpPr>
        <p:spPr>
          <a:xfrm>
            <a:off x="4354608" y="5596539"/>
            <a:ext cx="2429436" cy="4154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100" dirty="0">
                <a:solidFill>
                  <a:srgbClr val="DCB689"/>
                </a:solidFill>
                <a:latin typeface="Poppins Medium" panose="00000600000000000000" pitchFamily="2" charset="0"/>
                <a:cs typeface="Poppins Medium" panose="00000600000000000000" pitchFamily="2" charset="0"/>
              </a:rPr>
              <a:t>EXAMPLES</a:t>
            </a:r>
            <a:endParaRPr lang="en-IN" sz="2100" dirty="0">
              <a:solidFill>
                <a:srgbClr val="DCB689"/>
              </a:solidFill>
              <a:latin typeface="Poppins Medium" panose="00000600000000000000" pitchFamily="2" charset="0"/>
              <a:cs typeface="Poppins Medium" panose="00000600000000000000" pitchFamily="2" charset="0"/>
            </a:endParaRPr>
          </a:p>
        </p:txBody>
      </p:sp>
      <p:sp>
        <p:nvSpPr>
          <p:cNvPr id="6" name="TextBox 5">
            <a:extLst>
              <a:ext uri="{FF2B5EF4-FFF2-40B4-BE49-F238E27FC236}">
                <a16:creationId xmlns:a16="http://schemas.microsoft.com/office/drawing/2014/main" id="{BE362F84-4B86-6528-9AE5-7CD6ECC5088C}"/>
              </a:ext>
            </a:extLst>
          </p:cNvPr>
          <p:cNvSpPr txBox="1"/>
          <p:nvPr/>
        </p:nvSpPr>
        <p:spPr>
          <a:xfrm>
            <a:off x="9725586" y="5586967"/>
            <a:ext cx="1927412" cy="4154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100" dirty="0">
                <a:solidFill>
                  <a:srgbClr val="DCB689"/>
                </a:solidFill>
                <a:latin typeface="Poppins Medium" panose="00000600000000000000" pitchFamily="2" charset="0"/>
                <a:cs typeface="Poppins Medium" panose="00000600000000000000" pitchFamily="2" charset="0"/>
              </a:rPr>
              <a:t>BLINK</a:t>
            </a:r>
            <a:endParaRPr lang="en-IN" sz="2100" dirty="0">
              <a:solidFill>
                <a:srgbClr val="DCB689"/>
              </a:solidFill>
              <a:latin typeface="Poppins Medium" panose="00000600000000000000" pitchFamily="2" charset="0"/>
              <a:cs typeface="Poppins Medium" panose="00000600000000000000" pitchFamily="2" charset="0"/>
            </a:endParaRPr>
          </a:p>
        </p:txBody>
      </p:sp>
      <p:sp>
        <p:nvSpPr>
          <p:cNvPr id="7" name="TextBox 7">
            <a:extLst>
              <a:ext uri="{FF2B5EF4-FFF2-40B4-BE49-F238E27FC236}">
                <a16:creationId xmlns:a16="http://schemas.microsoft.com/office/drawing/2014/main" id="{25E4FDB4-8A06-B186-07F1-75C227310E52}"/>
              </a:ext>
            </a:extLst>
          </p:cNvPr>
          <p:cNvSpPr txBox="1"/>
          <p:nvPr/>
        </p:nvSpPr>
        <p:spPr>
          <a:xfrm>
            <a:off x="7259172" y="5586967"/>
            <a:ext cx="1927412" cy="4154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100" dirty="0">
                <a:solidFill>
                  <a:srgbClr val="DCB689"/>
                </a:solidFill>
                <a:latin typeface="Poppins Medium" panose="00000600000000000000" pitchFamily="2" charset="0"/>
                <a:cs typeface="Poppins Medium" panose="00000600000000000000" pitchFamily="2" charset="0"/>
              </a:rPr>
              <a:t>BASICS	</a:t>
            </a:r>
            <a:endParaRPr lang="en-IN" sz="2100" dirty="0">
              <a:solidFill>
                <a:srgbClr val="DCB689"/>
              </a:solidFill>
              <a:latin typeface="Poppins Medium" panose="00000600000000000000" pitchFamily="2" charset="0"/>
              <a:cs typeface="Poppins Medium" panose="00000600000000000000" pitchFamily="2" charset="0"/>
            </a:endParaRPr>
          </a:p>
        </p:txBody>
      </p:sp>
      <p:sp>
        <p:nvSpPr>
          <p:cNvPr id="8" name="Arrow: Right 7">
            <a:extLst>
              <a:ext uri="{FF2B5EF4-FFF2-40B4-BE49-F238E27FC236}">
                <a16:creationId xmlns:a16="http://schemas.microsoft.com/office/drawing/2014/main" id="{86B0D8DB-5E7A-FFAD-B5C0-794D1EA319BB}"/>
              </a:ext>
            </a:extLst>
          </p:cNvPr>
          <p:cNvSpPr/>
          <p:nvPr/>
        </p:nvSpPr>
        <p:spPr>
          <a:xfrm>
            <a:off x="6004112" y="5652277"/>
            <a:ext cx="1201271" cy="304832"/>
          </a:xfrm>
          <a:prstGeom prst="rightArrow">
            <a:avLst/>
          </a:prstGeom>
          <a:solidFill>
            <a:srgbClr val="DCB689"/>
          </a:solidFill>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IN">
              <a:solidFill>
                <a:srgbClr val="DCB689"/>
              </a:solidFill>
            </a:endParaRPr>
          </a:p>
        </p:txBody>
      </p:sp>
      <p:sp>
        <p:nvSpPr>
          <p:cNvPr id="9" name="Arrow: Right 8">
            <a:extLst>
              <a:ext uri="{FF2B5EF4-FFF2-40B4-BE49-F238E27FC236}">
                <a16:creationId xmlns:a16="http://schemas.microsoft.com/office/drawing/2014/main" id="{1B2051B5-FF13-B795-FFA6-690B2326E694}"/>
              </a:ext>
            </a:extLst>
          </p:cNvPr>
          <p:cNvSpPr/>
          <p:nvPr/>
        </p:nvSpPr>
        <p:spPr>
          <a:xfrm>
            <a:off x="8496300" y="5652277"/>
            <a:ext cx="1165412" cy="304022"/>
          </a:xfrm>
          <a:prstGeom prst="rightArrow">
            <a:avLst/>
          </a:prstGeom>
          <a:solidFill>
            <a:srgbClr val="DCB689"/>
          </a:solidFill>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IN">
              <a:solidFill>
                <a:srgbClr val="DCB689"/>
              </a:solidFill>
            </a:endParaRPr>
          </a:p>
        </p:txBody>
      </p:sp>
    </p:spTree>
    <p:extLst>
      <p:ext uri="{BB962C8B-B14F-4D97-AF65-F5344CB8AC3E}">
        <p14:creationId xmlns:p14="http://schemas.microsoft.com/office/powerpoint/2010/main" val="3443276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F60FD-F34C-6548-4B95-FC1305E42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8CA3A0-67BB-D872-B837-157FCE788724}"/>
              </a:ext>
            </a:extLst>
          </p:cNvPr>
          <p:cNvSpPr txBox="1"/>
          <p:nvPr/>
        </p:nvSpPr>
        <p:spPr>
          <a:xfrm>
            <a:off x="1398494" y="1228397"/>
            <a:ext cx="10363200" cy="4401205"/>
          </a:xfrm>
          <a:prstGeom prst="rect">
            <a:avLst/>
          </a:prstGeom>
          <a:noFill/>
        </p:spPr>
        <p:txBody>
          <a:bodyPr wrap="square" rtlCol="0">
            <a:spAutoFit/>
          </a:bodyPr>
          <a:lstStyle/>
          <a:p>
            <a:r>
              <a:rPr lang="en-US" sz="4000" dirty="0">
                <a:solidFill>
                  <a:srgbClr val="DCB689"/>
                </a:solidFill>
                <a:latin typeface="Poppins ExtraBold" panose="00000900000000000000" pitchFamily="2" charset="0"/>
                <a:cs typeface="Poppins ExtraBold" panose="00000900000000000000" pitchFamily="2" charset="0"/>
              </a:rPr>
              <a:t>Development Board</a:t>
            </a:r>
          </a:p>
          <a:p>
            <a:endParaRPr lang="en-US" sz="4000" dirty="0">
              <a:solidFill>
                <a:srgbClr val="DCB689"/>
              </a:solidFill>
              <a:latin typeface="Poppins ExtraBold" panose="00000900000000000000" pitchFamily="2" charset="0"/>
              <a:cs typeface="Poppins ExtraBold" panose="00000900000000000000" pitchFamily="2" charset="0"/>
            </a:endParaRPr>
          </a:p>
          <a:p>
            <a:r>
              <a:rPr lang="en-US" sz="4000" dirty="0">
                <a:solidFill>
                  <a:srgbClr val="DCB689"/>
                </a:solidFill>
                <a:latin typeface="Poppins ExtraBold" panose="00000900000000000000" pitchFamily="2" charset="0"/>
                <a:cs typeface="Poppins ExtraBold" panose="00000900000000000000" pitchFamily="2" charset="0"/>
              </a:rPr>
              <a:t>Software AND hardware</a:t>
            </a:r>
          </a:p>
          <a:p>
            <a:pPr marL="0" indent="0">
              <a:buNone/>
            </a:pPr>
            <a:r>
              <a:rPr lang="en-US" sz="4000" dirty="0">
                <a:solidFill>
                  <a:srgbClr val="DCB689"/>
                </a:solidFill>
                <a:latin typeface="Poppins ExtraBold" panose="00000900000000000000" pitchFamily="2" charset="0"/>
                <a:cs typeface="Poppins ExtraBold" panose="00000900000000000000" pitchFamily="2" charset="0"/>
              </a:rPr>
              <a:t> </a:t>
            </a:r>
          </a:p>
          <a:p>
            <a:r>
              <a:rPr lang="en-US" sz="4000" dirty="0">
                <a:solidFill>
                  <a:srgbClr val="DCB689"/>
                </a:solidFill>
                <a:latin typeface="Poppins ExtraBold" panose="00000900000000000000" pitchFamily="2" charset="0"/>
                <a:cs typeface="Poppins ExtraBold" panose="00000900000000000000" pitchFamily="2" charset="0"/>
              </a:rPr>
              <a:t>Open source electronics platform</a:t>
            </a:r>
          </a:p>
          <a:p>
            <a:pPr marL="0" indent="0">
              <a:buNone/>
            </a:pPr>
            <a:r>
              <a:rPr lang="en-US" sz="4000" dirty="0">
                <a:solidFill>
                  <a:srgbClr val="DCB689"/>
                </a:solidFill>
                <a:latin typeface="Poppins ExtraBold" panose="00000900000000000000" pitchFamily="2" charset="0"/>
                <a:cs typeface="Poppins ExtraBold" panose="00000900000000000000" pitchFamily="2" charset="0"/>
              </a:rPr>
              <a:t> </a:t>
            </a:r>
          </a:p>
          <a:p>
            <a:r>
              <a:rPr lang="en-US" sz="4000" dirty="0">
                <a:solidFill>
                  <a:srgbClr val="DCB689"/>
                </a:solidFill>
                <a:latin typeface="Poppins ExtraBold" panose="00000900000000000000" pitchFamily="2" charset="0"/>
                <a:cs typeface="Poppins ExtraBold" panose="00000900000000000000" pitchFamily="2" charset="0"/>
              </a:rPr>
              <a:t>System to device communication</a:t>
            </a:r>
          </a:p>
        </p:txBody>
      </p:sp>
    </p:spTree>
    <p:extLst>
      <p:ext uri="{BB962C8B-B14F-4D97-AF65-F5344CB8AC3E}">
        <p14:creationId xmlns:p14="http://schemas.microsoft.com/office/powerpoint/2010/main" val="1337501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519D0836-737A-AB79-74A3-E1774C0EF02B}"/>
              </a:ext>
            </a:extLst>
          </p:cNvPr>
          <p:cNvPicPr>
            <a:picLocks noChangeAspect="1"/>
          </p:cNvPicPr>
          <p:nvPr/>
        </p:nvPicPr>
        <p:blipFill>
          <a:blip r:embed="rId3"/>
          <a:stretch>
            <a:fillRect/>
          </a:stretch>
        </p:blipFill>
        <p:spPr>
          <a:xfrm>
            <a:off x="1324791" y="848748"/>
            <a:ext cx="9992004" cy="5160503"/>
          </a:xfrm>
          <a:prstGeom prst="rect">
            <a:avLst/>
          </a:prstGeom>
        </p:spPr>
      </p:pic>
      <p:pic>
        <p:nvPicPr>
          <p:cNvPr id="3076" name="Picture 4" descr="Big Boy GIF">
            <a:extLst>
              <a:ext uri="{FF2B5EF4-FFF2-40B4-BE49-F238E27FC236}">
                <a16:creationId xmlns:a16="http://schemas.microsoft.com/office/drawing/2014/main" id="{6410358D-BD11-81D6-8AF1-D1B5A8F1A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052" y="3429000"/>
            <a:ext cx="3343916" cy="212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386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ontent Placeholder 2">
            <a:extLst>
              <a:ext uri="{FF2B5EF4-FFF2-40B4-BE49-F238E27FC236}">
                <a16:creationId xmlns:a16="http://schemas.microsoft.com/office/drawing/2014/main" id="{86985C74-C6F0-275E-9CF6-DA0E2C1A32D2}"/>
              </a:ext>
            </a:extLst>
          </p:cNvPr>
          <p:cNvSpPr>
            <a:spLocks noGrp="1"/>
          </p:cNvSpPr>
          <p:nvPr/>
        </p:nvSpPr>
        <p:spPr>
          <a:xfrm>
            <a:off x="1252190" y="2040921"/>
            <a:ext cx="5471339" cy="373666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100" b="1" i="0" u="none" strike="noStrike" dirty="0">
                <a:solidFill>
                  <a:srgbClr val="DCB689"/>
                </a:solidFill>
                <a:effectLst/>
                <a:latin typeface="Poppins ExtraBold" panose="00000900000000000000" pitchFamily="2" charset="0"/>
                <a:cs typeface="Poppins ExtraBold" panose="00000900000000000000" pitchFamily="2" charset="0"/>
              </a:rPr>
              <a:t>void setup() </a:t>
            </a:r>
            <a:r>
              <a:rPr lang="en-IN" sz="2100" b="1" i="0" u="none" strike="noStrike" dirty="0">
                <a:solidFill>
                  <a:srgbClr val="FEF1E4"/>
                </a:solidFill>
                <a:effectLst/>
                <a:latin typeface="Poppins Medium" panose="00000600000000000000" pitchFamily="2" charset="0"/>
                <a:cs typeface="Poppins Medium" panose="00000600000000000000" pitchFamily="2" charset="0"/>
              </a:rPr>
              <a:t>{ </a:t>
            </a:r>
            <a:endParaRPr lang="en-IN" sz="2100" dirty="0">
              <a:solidFill>
                <a:srgbClr val="FEF1E4"/>
              </a:solidFill>
              <a:effectLst/>
              <a:latin typeface="Poppins Medium" panose="00000600000000000000" pitchFamily="2" charset="0"/>
              <a:cs typeface="Poppins Medium" panose="00000600000000000000" pitchFamily="2" charset="0"/>
            </a:endParaRPr>
          </a:p>
          <a:p>
            <a:pPr marL="0" indent="0">
              <a:buNone/>
            </a:pPr>
            <a:r>
              <a:rPr lang="en-IN" sz="2100" b="1" i="0" u="none" strike="noStrike" dirty="0" err="1">
                <a:solidFill>
                  <a:srgbClr val="DCB689"/>
                </a:solidFill>
                <a:effectLst/>
                <a:latin typeface="Poppins ExtraBold" panose="00000900000000000000" pitchFamily="2" charset="0"/>
                <a:cs typeface="Poppins ExtraBold" panose="00000900000000000000" pitchFamily="2" charset="0"/>
              </a:rPr>
              <a:t>pinMode</a:t>
            </a:r>
            <a:r>
              <a:rPr lang="en-IN" sz="2100" b="1" i="0" u="none" strike="noStrike" dirty="0">
                <a:solidFill>
                  <a:srgbClr val="FEF1E4"/>
                </a:solidFill>
                <a:effectLst/>
                <a:latin typeface="Poppins Medium" panose="00000600000000000000" pitchFamily="2" charset="0"/>
                <a:cs typeface="Poppins Medium" panose="00000600000000000000" pitchFamily="2" charset="0"/>
              </a:rPr>
              <a:t>(LED_BUILTIN, OUTPUT);</a:t>
            </a:r>
            <a:endParaRPr lang="en-IN" sz="2100" dirty="0">
              <a:solidFill>
                <a:srgbClr val="FEF1E4"/>
              </a:solidFill>
              <a:effectLst/>
              <a:latin typeface="Poppins Medium" panose="00000600000000000000" pitchFamily="2" charset="0"/>
              <a:cs typeface="Poppins Medium" panose="00000600000000000000" pitchFamily="2" charset="0"/>
            </a:endParaRPr>
          </a:p>
          <a:p>
            <a:pPr marL="0" indent="0">
              <a:buNone/>
            </a:pPr>
            <a:r>
              <a:rPr lang="en-IN" sz="2100" b="1" i="0" u="none" strike="noStrike" dirty="0">
                <a:solidFill>
                  <a:srgbClr val="FEF1E4"/>
                </a:solidFill>
                <a:effectLst/>
                <a:latin typeface="Poppins Medium" panose="00000600000000000000" pitchFamily="2" charset="0"/>
                <a:cs typeface="Poppins Medium" panose="00000600000000000000" pitchFamily="2" charset="0"/>
              </a:rPr>
              <a:t>}</a:t>
            </a:r>
            <a:endParaRPr lang="en-IN" sz="2100" dirty="0">
              <a:solidFill>
                <a:srgbClr val="FEF1E4"/>
              </a:solidFill>
              <a:effectLst/>
              <a:latin typeface="Poppins Medium" panose="00000600000000000000" pitchFamily="2" charset="0"/>
              <a:cs typeface="Poppins Medium" panose="00000600000000000000" pitchFamily="2" charset="0"/>
            </a:endParaRPr>
          </a:p>
          <a:p>
            <a:pPr marL="0" indent="0">
              <a:buNone/>
            </a:pPr>
            <a:r>
              <a:rPr lang="en-IN" sz="2100" b="1" i="0" u="none" strike="noStrike" dirty="0">
                <a:solidFill>
                  <a:srgbClr val="DCB689"/>
                </a:solidFill>
                <a:effectLst/>
                <a:latin typeface="Poppins ExtraBold" panose="00000900000000000000" pitchFamily="2" charset="0"/>
                <a:cs typeface="Poppins ExtraBold" panose="00000900000000000000" pitchFamily="2" charset="0"/>
              </a:rPr>
              <a:t>void loop()</a:t>
            </a:r>
            <a:r>
              <a:rPr lang="en-IN" sz="2100" b="1" i="0" u="none" strike="noStrike" dirty="0">
                <a:solidFill>
                  <a:srgbClr val="FEF1E4"/>
                </a:solidFill>
                <a:effectLst/>
                <a:latin typeface="YACgEcnJpjs 0"/>
              </a:rPr>
              <a:t> </a:t>
            </a:r>
            <a:r>
              <a:rPr lang="en-IN" sz="2100" b="1" i="0" u="none" strike="noStrike" dirty="0">
                <a:solidFill>
                  <a:srgbClr val="FEF1E4"/>
                </a:solidFill>
                <a:effectLst/>
                <a:latin typeface="Poppins Medium" panose="00000600000000000000" pitchFamily="2" charset="0"/>
                <a:cs typeface="Poppins Medium" panose="00000600000000000000" pitchFamily="2" charset="0"/>
              </a:rPr>
              <a:t>{</a:t>
            </a:r>
            <a:endParaRPr lang="en-IN" sz="2100" dirty="0">
              <a:solidFill>
                <a:srgbClr val="FEF1E4"/>
              </a:solidFill>
              <a:effectLst/>
              <a:latin typeface="Poppins Medium" panose="00000600000000000000" pitchFamily="2" charset="0"/>
              <a:cs typeface="Poppins Medium" panose="00000600000000000000" pitchFamily="2" charset="0"/>
            </a:endParaRPr>
          </a:p>
          <a:p>
            <a:pPr marL="0" indent="0">
              <a:buNone/>
            </a:pPr>
            <a:r>
              <a:rPr lang="en-IN" sz="2100" b="1" i="0" u="none" strike="noStrike" dirty="0" err="1">
                <a:solidFill>
                  <a:srgbClr val="DCB689"/>
                </a:solidFill>
                <a:effectLst/>
                <a:latin typeface="Poppins ExtraBold" panose="00000900000000000000" pitchFamily="2" charset="0"/>
                <a:cs typeface="Poppins ExtraBold" panose="00000900000000000000" pitchFamily="2" charset="0"/>
              </a:rPr>
              <a:t>digitalWrite</a:t>
            </a:r>
            <a:r>
              <a:rPr lang="en-IN" sz="2100" b="1" i="0" u="none" strike="noStrike" dirty="0">
                <a:solidFill>
                  <a:srgbClr val="FEF1E4"/>
                </a:solidFill>
                <a:effectLst/>
                <a:latin typeface="Poppins Medium" panose="00000600000000000000" pitchFamily="2" charset="0"/>
                <a:cs typeface="Poppins Medium" panose="00000600000000000000" pitchFamily="2" charset="0"/>
              </a:rPr>
              <a:t>(LED_BUILTIN, HIGH); </a:t>
            </a:r>
            <a:endParaRPr lang="en-IN" sz="2100" dirty="0">
              <a:solidFill>
                <a:srgbClr val="FEF1E4"/>
              </a:solidFill>
              <a:effectLst/>
              <a:latin typeface="Poppins Medium" panose="00000600000000000000" pitchFamily="2" charset="0"/>
              <a:cs typeface="Poppins Medium" panose="00000600000000000000" pitchFamily="2" charset="0"/>
            </a:endParaRPr>
          </a:p>
          <a:p>
            <a:pPr marL="0" indent="0">
              <a:buNone/>
            </a:pPr>
            <a:r>
              <a:rPr lang="en-IN" sz="2100" b="1" i="0" u="none" strike="noStrike" dirty="0">
                <a:solidFill>
                  <a:srgbClr val="DCB689"/>
                </a:solidFill>
                <a:effectLst/>
                <a:latin typeface="Poppins ExtraBold" panose="00000900000000000000" pitchFamily="2" charset="0"/>
                <a:cs typeface="Poppins ExtraBold" panose="00000900000000000000" pitchFamily="2" charset="0"/>
              </a:rPr>
              <a:t>delay</a:t>
            </a:r>
            <a:r>
              <a:rPr lang="en-IN" sz="2100" b="1" i="0" u="none" strike="noStrike" dirty="0">
                <a:solidFill>
                  <a:srgbClr val="FEF1E4"/>
                </a:solidFill>
                <a:effectLst/>
                <a:latin typeface="Poppins Medium" panose="00000600000000000000" pitchFamily="2" charset="0"/>
                <a:cs typeface="Poppins Medium" panose="00000600000000000000" pitchFamily="2" charset="0"/>
              </a:rPr>
              <a:t>(</a:t>
            </a:r>
            <a:r>
              <a:rPr lang="en-IN" sz="2100" b="1" dirty="0">
                <a:solidFill>
                  <a:srgbClr val="FEF1E4"/>
                </a:solidFill>
                <a:latin typeface="Poppins Medium" panose="00000600000000000000" pitchFamily="2" charset="0"/>
                <a:cs typeface="Poppins Medium" panose="00000600000000000000" pitchFamily="2" charset="0"/>
              </a:rPr>
              <a:t>500</a:t>
            </a:r>
            <a:r>
              <a:rPr lang="en-IN" sz="2100" b="1" i="0" u="none" strike="noStrike" dirty="0">
                <a:solidFill>
                  <a:srgbClr val="FEF1E4"/>
                </a:solidFill>
                <a:effectLst/>
                <a:latin typeface="Poppins Medium" panose="00000600000000000000" pitchFamily="2" charset="0"/>
                <a:cs typeface="Poppins Medium" panose="00000600000000000000" pitchFamily="2" charset="0"/>
              </a:rPr>
              <a:t>);</a:t>
            </a:r>
            <a:endParaRPr lang="en-IN" sz="2100" dirty="0">
              <a:solidFill>
                <a:srgbClr val="FEF1E4"/>
              </a:solidFill>
              <a:effectLst/>
              <a:latin typeface="Poppins Medium" panose="00000600000000000000" pitchFamily="2" charset="0"/>
              <a:cs typeface="Poppins Medium" panose="00000600000000000000" pitchFamily="2" charset="0"/>
            </a:endParaRPr>
          </a:p>
          <a:p>
            <a:pPr marL="0" indent="0">
              <a:buNone/>
            </a:pPr>
            <a:r>
              <a:rPr lang="en-IN" sz="2100" b="1" i="0" u="none" strike="noStrike" dirty="0" err="1">
                <a:solidFill>
                  <a:srgbClr val="DCB689"/>
                </a:solidFill>
                <a:effectLst/>
                <a:latin typeface="Poppins ExtraBold" panose="00000900000000000000" pitchFamily="2" charset="0"/>
                <a:cs typeface="Poppins ExtraBold" panose="00000900000000000000" pitchFamily="2" charset="0"/>
              </a:rPr>
              <a:t>digitalWrite</a:t>
            </a:r>
            <a:r>
              <a:rPr lang="en-IN" sz="2100" b="1" i="0" u="none" strike="noStrike" dirty="0">
                <a:solidFill>
                  <a:srgbClr val="FEF1E4"/>
                </a:solidFill>
                <a:effectLst/>
                <a:latin typeface="Poppins Medium" panose="00000600000000000000" pitchFamily="2" charset="0"/>
                <a:cs typeface="Poppins Medium" panose="00000600000000000000" pitchFamily="2" charset="0"/>
              </a:rPr>
              <a:t>(LED_BUILTIN, LOW); </a:t>
            </a:r>
            <a:endParaRPr lang="en-IN" sz="2100" dirty="0">
              <a:solidFill>
                <a:srgbClr val="FEF1E4"/>
              </a:solidFill>
              <a:effectLst/>
              <a:latin typeface="Poppins Medium" panose="00000600000000000000" pitchFamily="2" charset="0"/>
              <a:cs typeface="Poppins Medium" panose="00000600000000000000" pitchFamily="2" charset="0"/>
            </a:endParaRPr>
          </a:p>
          <a:p>
            <a:pPr marL="0" indent="0">
              <a:buNone/>
            </a:pPr>
            <a:r>
              <a:rPr lang="en-IN" sz="2100" b="1" i="0" u="none" strike="noStrike" dirty="0">
                <a:solidFill>
                  <a:srgbClr val="DCB689"/>
                </a:solidFill>
                <a:effectLst/>
                <a:latin typeface="Poppins ExtraBold" panose="00000900000000000000" pitchFamily="2" charset="0"/>
                <a:cs typeface="Poppins ExtraBold" panose="00000900000000000000" pitchFamily="2" charset="0"/>
              </a:rPr>
              <a:t>delay</a:t>
            </a:r>
            <a:r>
              <a:rPr lang="en-IN" sz="2100" b="1" i="0" u="none" strike="noStrike" dirty="0">
                <a:solidFill>
                  <a:srgbClr val="FEF1E4"/>
                </a:solidFill>
                <a:effectLst/>
                <a:latin typeface="Poppins Medium" panose="00000600000000000000" pitchFamily="2" charset="0"/>
                <a:cs typeface="Poppins Medium" panose="00000600000000000000" pitchFamily="2" charset="0"/>
              </a:rPr>
              <a:t>(</a:t>
            </a:r>
            <a:r>
              <a:rPr lang="en-IN" sz="2100" b="1" dirty="0">
                <a:solidFill>
                  <a:srgbClr val="FEF1E4"/>
                </a:solidFill>
                <a:latin typeface="Poppins Medium" panose="00000600000000000000" pitchFamily="2" charset="0"/>
                <a:cs typeface="Poppins Medium" panose="00000600000000000000" pitchFamily="2" charset="0"/>
              </a:rPr>
              <a:t>5</a:t>
            </a:r>
            <a:r>
              <a:rPr lang="en-IN" sz="2100" b="1" i="0" u="none" strike="noStrike" dirty="0">
                <a:solidFill>
                  <a:srgbClr val="FEF1E4"/>
                </a:solidFill>
                <a:effectLst/>
                <a:latin typeface="Poppins Medium" panose="00000600000000000000" pitchFamily="2" charset="0"/>
                <a:cs typeface="Poppins Medium" panose="00000600000000000000" pitchFamily="2" charset="0"/>
              </a:rPr>
              <a:t>00);</a:t>
            </a:r>
            <a:endParaRPr lang="en-IN" sz="2100" dirty="0">
              <a:solidFill>
                <a:srgbClr val="FEF1E4"/>
              </a:solidFill>
              <a:effectLst/>
              <a:latin typeface="Poppins Medium" panose="00000600000000000000" pitchFamily="2" charset="0"/>
              <a:cs typeface="Poppins Medium" panose="00000600000000000000" pitchFamily="2" charset="0"/>
            </a:endParaRPr>
          </a:p>
          <a:p>
            <a:pPr marL="0" indent="0">
              <a:buNone/>
            </a:pPr>
            <a:r>
              <a:rPr lang="en-IN" sz="2100" b="1" i="0" u="none" strike="noStrike" dirty="0">
                <a:solidFill>
                  <a:srgbClr val="FEF1E4"/>
                </a:solidFill>
                <a:effectLst/>
                <a:latin typeface="Poppins Medium" panose="00000600000000000000" pitchFamily="2" charset="0"/>
                <a:cs typeface="Poppins Medium" panose="00000600000000000000" pitchFamily="2" charset="0"/>
              </a:rPr>
              <a:t>}</a:t>
            </a:r>
            <a:endParaRPr lang="en-IN" sz="2100" dirty="0">
              <a:solidFill>
                <a:srgbClr val="FEF1E4"/>
              </a:solidFill>
              <a:effectLst/>
              <a:latin typeface="Poppins Medium" panose="00000600000000000000" pitchFamily="2" charset="0"/>
              <a:cs typeface="Poppins Medium" panose="00000600000000000000" pitchFamily="2" charset="0"/>
            </a:endParaRPr>
          </a:p>
          <a:p>
            <a:endParaRPr lang="en-IN" dirty="0"/>
          </a:p>
        </p:txBody>
      </p:sp>
      <p:sp>
        <p:nvSpPr>
          <p:cNvPr id="4" name="TextBox 3">
            <a:extLst>
              <a:ext uri="{FF2B5EF4-FFF2-40B4-BE49-F238E27FC236}">
                <a16:creationId xmlns:a16="http://schemas.microsoft.com/office/drawing/2014/main" id="{FEC190B8-2EAE-1F70-8617-86AA7D830130}"/>
              </a:ext>
            </a:extLst>
          </p:cNvPr>
          <p:cNvSpPr txBox="1"/>
          <p:nvPr/>
        </p:nvSpPr>
        <p:spPr>
          <a:xfrm>
            <a:off x="4536141" y="1080410"/>
            <a:ext cx="5100918" cy="707886"/>
          </a:xfrm>
          <a:prstGeom prst="rect">
            <a:avLst/>
          </a:prstGeom>
          <a:noFill/>
        </p:spPr>
        <p:txBody>
          <a:bodyPr wrap="square" rtlCol="0">
            <a:spAutoFit/>
          </a:bodyPr>
          <a:lstStyle/>
          <a:p>
            <a:r>
              <a:rPr lang="en-IN" sz="4000" dirty="0">
                <a:solidFill>
                  <a:srgbClr val="DCB689"/>
                </a:solidFill>
                <a:latin typeface="Poppins ExtraBold" panose="00000900000000000000" pitchFamily="2" charset="0"/>
                <a:cs typeface="Poppins ExtraBold" panose="00000900000000000000" pitchFamily="2" charset="0"/>
              </a:rPr>
              <a:t>The Code</a:t>
            </a:r>
            <a:endParaRPr lang="en-US" sz="4000" dirty="0">
              <a:solidFill>
                <a:srgbClr val="DCB689"/>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3022977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2C72C1-6BA1-63CD-30FF-959CFDF3C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BCABCDF9-37D0-490E-D4AC-86272BA2DE88}"/>
              </a:ext>
            </a:extLst>
          </p:cNvPr>
          <p:cNvPicPr>
            <a:picLocks noChangeAspect="1"/>
          </p:cNvPicPr>
          <p:nvPr/>
        </p:nvPicPr>
        <p:blipFill>
          <a:blip r:embed="rId3"/>
          <a:stretch>
            <a:fillRect/>
          </a:stretch>
        </p:blipFill>
        <p:spPr>
          <a:xfrm>
            <a:off x="1409971" y="1133897"/>
            <a:ext cx="9957277" cy="4881421"/>
          </a:xfrm>
          <a:prstGeom prst="rect">
            <a:avLst/>
          </a:prstGeom>
        </p:spPr>
      </p:pic>
      <p:cxnSp>
        <p:nvCxnSpPr>
          <p:cNvPr id="8" name="Straight Arrow Connector 7">
            <a:extLst>
              <a:ext uri="{FF2B5EF4-FFF2-40B4-BE49-F238E27FC236}">
                <a16:creationId xmlns:a16="http://schemas.microsoft.com/office/drawing/2014/main" id="{3E181C68-8B9F-B308-DFC8-C8AE8D0AD9F3}"/>
              </a:ext>
            </a:extLst>
          </p:cNvPr>
          <p:cNvCxnSpPr>
            <a:cxnSpLocks/>
          </p:cNvCxnSpPr>
          <p:nvPr/>
        </p:nvCxnSpPr>
        <p:spPr>
          <a:xfrm flipH="1">
            <a:off x="1685365" y="941294"/>
            <a:ext cx="717176" cy="468594"/>
          </a:xfrm>
          <a:prstGeom prst="straightConnector1">
            <a:avLst/>
          </a:prstGeom>
          <a:ln w="38100">
            <a:solidFill>
              <a:srgbClr val="DCB689"/>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0FB59A40-08B1-4969-4A20-520B90917565}"/>
              </a:ext>
            </a:extLst>
          </p:cNvPr>
          <p:cNvSpPr txBox="1"/>
          <p:nvPr/>
        </p:nvSpPr>
        <p:spPr>
          <a:xfrm flipH="1">
            <a:off x="2330824" y="671156"/>
            <a:ext cx="4460232"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100" dirty="0">
                <a:solidFill>
                  <a:srgbClr val="DCB689"/>
                </a:solidFill>
                <a:latin typeface="Poppins Medium" panose="00000600000000000000" pitchFamily="2" charset="0"/>
                <a:cs typeface="Poppins Medium" panose="00000600000000000000" pitchFamily="2" charset="0"/>
              </a:rPr>
              <a:t>U</a:t>
            </a:r>
            <a:r>
              <a:rPr lang="en-US" sz="2100" dirty="0" err="1">
                <a:solidFill>
                  <a:srgbClr val="DCB689"/>
                </a:solidFill>
                <a:latin typeface="Poppins Medium" panose="00000600000000000000" pitchFamily="2" charset="0"/>
                <a:cs typeface="Poppins Medium" panose="00000600000000000000" pitchFamily="2" charset="0"/>
              </a:rPr>
              <a:t>pload</a:t>
            </a:r>
            <a:r>
              <a:rPr lang="en-US" sz="2100" dirty="0">
                <a:solidFill>
                  <a:srgbClr val="DCB689"/>
                </a:solidFill>
                <a:latin typeface="Poppins Medium" panose="00000600000000000000" pitchFamily="2" charset="0"/>
                <a:cs typeface="Poppins Medium" panose="00000600000000000000" pitchFamily="2" charset="0"/>
              </a:rPr>
              <a:t> your code</a:t>
            </a:r>
            <a:endParaRPr lang="en-IN" sz="2100" dirty="0">
              <a:solidFill>
                <a:srgbClr val="DCB689"/>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957360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6B109-8AE2-D426-8A60-A0EA17D33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0" name="Picture 2" descr="flashing despicable me GIF">
            <a:extLst>
              <a:ext uri="{FF2B5EF4-FFF2-40B4-BE49-F238E27FC236}">
                <a16:creationId xmlns:a16="http://schemas.microsoft.com/office/drawing/2014/main" id="{5F0F18E1-CF93-2DD0-5E01-7D2497257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5320" y="1866507"/>
            <a:ext cx="7074033" cy="3267173"/>
          </a:xfrm>
          <a:prstGeom prst="round1Rect">
            <a:avLst/>
          </a:prstGeom>
          <a:noFill/>
          <a:extLst>
            <a:ext uri="{909E8E84-426E-40DD-AFC4-6F175D3DCCD1}">
              <a14:hiddenFill xmlns:a14="http://schemas.microsoft.com/office/drawing/2010/main">
                <a:solidFill>
                  <a:srgbClr val="FFFFFF"/>
                </a:solidFill>
              </a14:hiddenFill>
            </a:ext>
          </a:extLst>
        </p:spPr>
      </p:pic>
      <p:sp>
        <p:nvSpPr>
          <p:cNvPr id="2" name="TextBox 5">
            <a:extLst>
              <a:ext uri="{FF2B5EF4-FFF2-40B4-BE49-F238E27FC236}">
                <a16:creationId xmlns:a16="http://schemas.microsoft.com/office/drawing/2014/main" id="{358CC037-A7E5-7BE2-123F-0EB6CAD71BD4}"/>
              </a:ext>
            </a:extLst>
          </p:cNvPr>
          <p:cNvSpPr txBox="1"/>
          <p:nvPr/>
        </p:nvSpPr>
        <p:spPr>
          <a:xfrm flipH="1">
            <a:off x="1328024" y="728204"/>
            <a:ext cx="936862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4000" dirty="0">
                <a:solidFill>
                  <a:srgbClr val="DCB689"/>
                </a:solidFill>
                <a:latin typeface="Poppins ExtraBold" panose="00000900000000000000" pitchFamily="2" charset="0"/>
                <a:cs typeface="Poppins ExtraBold" panose="00000900000000000000" pitchFamily="2" charset="0"/>
              </a:rPr>
              <a:t>LED Blinking using Arduino Minion</a:t>
            </a:r>
          </a:p>
        </p:txBody>
      </p:sp>
    </p:spTree>
    <p:extLst>
      <p:ext uri="{BB962C8B-B14F-4D97-AF65-F5344CB8AC3E}">
        <p14:creationId xmlns:p14="http://schemas.microsoft.com/office/powerpoint/2010/main" val="1114479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6B109-8AE2-D426-8A60-A0EA17D33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rduino NANO Usb Microcontroller V3">
            <a:extLst>
              <a:ext uri="{FF2B5EF4-FFF2-40B4-BE49-F238E27FC236}">
                <a16:creationId xmlns:a16="http://schemas.microsoft.com/office/drawing/2014/main" id="{1CC9F79D-54D9-B135-8E85-5EDFE2F40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005" y="-215152"/>
            <a:ext cx="7503945" cy="75039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D28837F0-36F0-C5DB-DF6E-A60E5299A1F8}"/>
              </a:ext>
            </a:extLst>
          </p:cNvPr>
          <p:cNvSpPr txBox="1"/>
          <p:nvPr/>
        </p:nvSpPr>
        <p:spPr>
          <a:xfrm flipH="1">
            <a:off x="5974977" y="5290777"/>
            <a:ext cx="2179007"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100" dirty="0">
                <a:solidFill>
                  <a:srgbClr val="DCB689"/>
                </a:solidFill>
                <a:latin typeface="Poppins Medium" panose="00000600000000000000" pitchFamily="2" charset="0"/>
                <a:cs typeface="Poppins Medium" panose="00000600000000000000" pitchFamily="2" charset="0"/>
              </a:rPr>
              <a:t>BLINK</a:t>
            </a:r>
            <a:endParaRPr lang="en-IN" sz="2100" dirty="0">
              <a:solidFill>
                <a:srgbClr val="DCB689"/>
              </a:solidFill>
              <a:latin typeface="Poppins Medium" panose="00000600000000000000" pitchFamily="2" charset="0"/>
              <a:cs typeface="Poppins Medium" panose="00000600000000000000" pitchFamily="2" charset="0"/>
            </a:endParaRPr>
          </a:p>
        </p:txBody>
      </p:sp>
      <p:cxnSp>
        <p:nvCxnSpPr>
          <p:cNvPr id="14" name="Straight Arrow Connector 13">
            <a:extLst>
              <a:ext uri="{FF2B5EF4-FFF2-40B4-BE49-F238E27FC236}">
                <a16:creationId xmlns:a16="http://schemas.microsoft.com/office/drawing/2014/main" id="{5F41B06D-7D0A-AAC2-394A-EBE55C232D41}"/>
              </a:ext>
            </a:extLst>
          </p:cNvPr>
          <p:cNvCxnSpPr>
            <a:cxnSpLocks/>
          </p:cNvCxnSpPr>
          <p:nvPr/>
        </p:nvCxnSpPr>
        <p:spPr>
          <a:xfrm flipV="1">
            <a:off x="6391835" y="4223977"/>
            <a:ext cx="699247" cy="1066800"/>
          </a:xfrm>
          <a:prstGeom prst="straightConnector1">
            <a:avLst/>
          </a:prstGeom>
          <a:ln w="38100">
            <a:solidFill>
              <a:srgbClr val="DCB68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80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AC93-4CFF-ABFD-72F5-117AF64EFA4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FBE6B64-450E-68F5-F2C1-DE4B6A13511B}"/>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C8FE5221-F54D-862F-B0CC-2D8A26EF3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26" name="Picture 2" descr="Thank You GIF">
            <a:extLst>
              <a:ext uri="{FF2B5EF4-FFF2-40B4-BE49-F238E27FC236}">
                <a16:creationId xmlns:a16="http://schemas.microsoft.com/office/drawing/2014/main" id="{D962CECA-CBD5-DFE3-FB70-9EDE8C0FC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994" y="1296318"/>
            <a:ext cx="7306012" cy="39614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C9FD71-3AD2-532D-939B-B707F21521F9}"/>
              </a:ext>
            </a:extLst>
          </p:cNvPr>
          <p:cNvSpPr txBox="1"/>
          <p:nvPr/>
        </p:nvSpPr>
        <p:spPr>
          <a:xfrm flipH="1">
            <a:off x="7662372" y="5441606"/>
            <a:ext cx="4828143"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100" dirty="0">
                <a:solidFill>
                  <a:srgbClr val="DCB689"/>
                </a:solidFill>
                <a:latin typeface="Poppins Medium" panose="00000600000000000000" pitchFamily="2" charset="0"/>
                <a:cs typeface="Poppins Medium" panose="00000600000000000000" pitchFamily="2" charset="0"/>
              </a:rPr>
              <a:t>Speakers : Astha Tiwari</a:t>
            </a:r>
            <a:endParaRPr lang="en-IN" sz="2100" dirty="0">
              <a:solidFill>
                <a:srgbClr val="DCB689"/>
              </a:solidFill>
              <a:latin typeface="Poppins Medium" panose="00000600000000000000" pitchFamily="2" charset="0"/>
              <a:cs typeface="Poppins Medium" panose="00000600000000000000" pitchFamily="2" charset="0"/>
            </a:endParaRPr>
          </a:p>
          <a:p>
            <a:r>
              <a:rPr lang="en-IN" sz="2100" dirty="0">
                <a:solidFill>
                  <a:srgbClr val="DCB689"/>
                </a:solidFill>
                <a:latin typeface="Poppins Medium" panose="00000600000000000000" pitchFamily="2" charset="0"/>
                <a:cs typeface="Poppins Medium" panose="00000600000000000000" pitchFamily="2" charset="0"/>
              </a:rPr>
              <a:t>			 A</a:t>
            </a:r>
            <a:r>
              <a:rPr lang="en-US" sz="2100" dirty="0">
                <a:solidFill>
                  <a:srgbClr val="DCB689"/>
                </a:solidFill>
                <a:latin typeface="Poppins Medium" panose="00000600000000000000" pitchFamily="2" charset="0"/>
                <a:cs typeface="Poppins Medium" panose="00000600000000000000" pitchFamily="2" charset="0"/>
              </a:rPr>
              <a:t>ditya Kamboj</a:t>
            </a:r>
          </a:p>
        </p:txBody>
      </p:sp>
    </p:spTree>
    <p:extLst>
      <p:ext uri="{BB962C8B-B14F-4D97-AF65-F5344CB8AC3E}">
        <p14:creationId xmlns:p14="http://schemas.microsoft.com/office/powerpoint/2010/main" val="1151716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01A16-AD72-733C-C294-28D33E27B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194C374-4C55-792C-A00F-24F9A7BF15EA}"/>
              </a:ext>
            </a:extLst>
          </p:cNvPr>
          <p:cNvSpPr txBox="1"/>
          <p:nvPr/>
        </p:nvSpPr>
        <p:spPr>
          <a:xfrm>
            <a:off x="824753" y="1012954"/>
            <a:ext cx="11107270" cy="4832092"/>
          </a:xfrm>
          <a:prstGeom prst="rect">
            <a:avLst/>
          </a:prstGeom>
          <a:noFill/>
        </p:spPr>
        <p:txBody>
          <a:bodyPr wrap="square" rtlCol="0">
            <a:spAutoFit/>
          </a:bodyPr>
          <a:lstStyle/>
          <a:p>
            <a:pPr marL="285750" indent="-285750">
              <a:buFont typeface="Arial" panose="020B0604020202020204" pitchFamily="34" charset="0"/>
              <a:buChar char="•"/>
            </a:pPr>
            <a:r>
              <a:rPr lang="en-US" sz="4400" dirty="0">
                <a:solidFill>
                  <a:srgbClr val="FFCC99"/>
                </a:solidFill>
                <a:latin typeface="Poppins ExtraBold" panose="00000900000000000000" pitchFamily="2" charset="0"/>
                <a:cs typeface="Poppins ExtraBold" panose="00000900000000000000" pitchFamily="2" charset="0"/>
              </a:rPr>
              <a:t>Development Board</a:t>
            </a:r>
          </a:p>
          <a:p>
            <a:endParaRPr lang="en-US" sz="4400" dirty="0">
              <a:solidFill>
                <a:srgbClr val="FFCC99"/>
              </a:solidFill>
              <a:latin typeface="Poppins ExtraBold" panose="00000900000000000000" pitchFamily="2" charset="0"/>
              <a:cs typeface="Poppins ExtraBold" panose="00000900000000000000" pitchFamily="2" charset="0"/>
            </a:endParaRPr>
          </a:p>
          <a:p>
            <a:pPr marL="285750" indent="-285750">
              <a:buFont typeface="Arial" panose="020B0604020202020204" pitchFamily="34" charset="0"/>
              <a:buChar char="•"/>
            </a:pPr>
            <a:r>
              <a:rPr lang="en-US" sz="4400" dirty="0">
                <a:solidFill>
                  <a:srgbClr val="FFCC99"/>
                </a:solidFill>
                <a:latin typeface="Poppins ExtraBold" panose="00000900000000000000" pitchFamily="2" charset="0"/>
                <a:cs typeface="Poppins ExtraBold" panose="00000900000000000000" pitchFamily="2" charset="0"/>
              </a:rPr>
              <a:t>Software AND hardware</a:t>
            </a:r>
          </a:p>
          <a:p>
            <a:pPr marL="0" indent="0">
              <a:buNone/>
            </a:pPr>
            <a:r>
              <a:rPr lang="en-US" sz="4400" dirty="0">
                <a:solidFill>
                  <a:srgbClr val="FFCC99"/>
                </a:solidFill>
                <a:latin typeface="Poppins ExtraBold" panose="00000900000000000000" pitchFamily="2" charset="0"/>
                <a:cs typeface="Poppins ExtraBold" panose="00000900000000000000" pitchFamily="2" charset="0"/>
              </a:rPr>
              <a:t> </a:t>
            </a:r>
          </a:p>
          <a:p>
            <a:pPr marL="285750" indent="-285750">
              <a:buFont typeface="Arial" panose="020B0604020202020204" pitchFamily="34" charset="0"/>
              <a:buChar char="•"/>
            </a:pPr>
            <a:r>
              <a:rPr lang="en-US" sz="4400" dirty="0">
                <a:solidFill>
                  <a:srgbClr val="FFCC99"/>
                </a:solidFill>
                <a:latin typeface="Poppins ExtraBold" panose="00000900000000000000" pitchFamily="2" charset="0"/>
                <a:cs typeface="Poppins ExtraBold" panose="00000900000000000000" pitchFamily="2" charset="0"/>
              </a:rPr>
              <a:t>Open source electronics platform</a:t>
            </a:r>
          </a:p>
          <a:p>
            <a:pPr marL="0" indent="0">
              <a:buNone/>
            </a:pPr>
            <a:r>
              <a:rPr lang="en-US" sz="4400" dirty="0">
                <a:solidFill>
                  <a:srgbClr val="FFCC99"/>
                </a:solidFill>
                <a:latin typeface="Poppins ExtraBold" panose="00000900000000000000" pitchFamily="2" charset="0"/>
                <a:cs typeface="Poppins ExtraBold" panose="00000900000000000000" pitchFamily="2" charset="0"/>
              </a:rPr>
              <a:t> </a:t>
            </a:r>
          </a:p>
          <a:p>
            <a:pPr marL="285750" indent="-285750">
              <a:buFont typeface="Arial" panose="020B0604020202020204" pitchFamily="34" charset="0"/>
              <a:buChar char="•"/>
            </a:pPr>
            <a:r>
              <a:rPr lang="en-US" sz="4400" dirty="0">
                <a:solidFill>
                  <a:srgbClr val="FFCC99"/>
                </a:solidFill>
                <a:latin typeface="Poppins ExtraBold" panose="00000900000000000000" pitchFamily="2" charset="0"/>
                <a:cs typeface="Poppins ExtraBold" panose="00000900000000000000" pitchFamily="2" charset="0"/>
              </a:rPr>
              <a:t>System to device communication</a:t>
            </a:r>
          </a:p>
        </p:txBody>
      </p:sp>
      <p:pic>
        <p:nvPicPr>
          <p:cNvPr id="4" name="Picture 3">
            <a:extLst>
              <a:ext uri="{FF2B5EF4-FFF2-40B4-BE49-F238E27FC236}">
                <a16:creationId xmlns:a16="http://schemas.microsoft.com/office/drawing/2014/main" id="{5C2A2C8E-F4A3-DC38-5191-A0347B17B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496A3684-85A1-8C1C-686D-7997E1DCF6AA}"/>
              </a:ext>
            </a:extLst>
          </p:cNvPr>
          <p:cNvSpPr txBox="1"/>
          <p:nvPr/>
        </p:nvSpPr>
        <p:spPr>
          <a:xfrm>
            <a:off x="3971364" y="1102659"/>
            <a:ext cx="5916706" cy="707886"/>
          </a:xfrm>
          <a:prstGeom prst="rect">
            <a:avLst/>
          </a:prstGeom>
          <a:noFill/>
        </p:spPr>
        <p:txBody>
          <a:bodyPr wrap="square" rtlCol="0">
            <a:spAutoFit/>
          </a:bodyPr>
          <a:lstStyle/>
          <a:p>
            <a:r>
              <a:rPr lang="en-US" sz="4000" dirty="0">
                <a:solidFill>
                  <a:srgbClr val="DCB689"/>
                </a:solidFill>
                <a:latin typeface="Poppins ExtraBold" panose="00000900000000000000" pitchFamily="2" charset="0"/>
                <a:cs typeface="Poppins ExtraBold" panose="00000900000000000000" pitchFamily="2" charset="0"/>
              </a:rPr>
              <a:t>Arduino Nano</a:t>
            </a:r>
            <a:endParaRPr lang="en-IN" sz="4000" dirty="0">
              <a:solidFill>
                <a:srgbClr val="DCB689"/>
              </a:solidFill>
              <a:latin typeface="Poppins ExtraBold" panose="00000900000000000000" pitchFamily="2" charset="0"/>
              <a:cs typeface="Poppins ExtraBold" panose="00000900000000000000" pitchFamily="2" charset="0"/>
            </a:endParaRPr>
          </a:p>
        </p:txBody>
      </p:sp>
      <p:pic>
        <p:nvPicPr>
          <p:cNvPr id="7" name="Picture 4" descr="Arduino Nano Png, Transparent Png , Transparent Png Image - PNGitem">
            <a:extLst>
              <a:ext uri="{FF2B5EF4-FFF2-40B4-BE49-F238E27FC236}">
                <a16:creationId xmlns:a16="http://schemas.microsoft.com/office/drawing/2014/main" id="{A322CD24-EB17-1DC5-6204-39C913244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1364" y="1900250"/>
            <a:ext cx="4016189" cy="317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019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5D4E7E-81CE-B58C-3265-B3CD66A6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28"/>
            <a:ext cx="12192000" cy="6873128"/>
          </a:xfrm>
          <a:prstGeom prst="rect">
            <a:avLst/>
          </a:prstGeom>
        </p:spPr>
      </p:pic>
      <p:pic>
        <p:nvPicPr>
          <p:cNvPr id="3074" name="Picture 2" descr="14 New What The What Meme photo 2020">
            <a:extLst>
              <a:ext uri="{FF2B5EF4-FFF2-40B4-BE49-F238E27FC236}">
                <a16:creationId xmlns:a16="http://schemas.microsoft.com/office/drawing/2014/main" id="{AC91D208-523F-645F-32F8-99B7388335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629"/>
          <a:stretch/>
        </p:blipFill>
        <p:spPr bwMode="auto">
          <a:xfrm>
            <a:off x="2753285" y="1909482"/>
            <a:ext cx="6498291" cy="319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64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74E10-F8B9-341E-D6D7-05B5E5640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152034A-D78F-C1FA-6348-5D2C307C611F}"/>
              </a:ext>
            </a:extLst>
          </p:cNvPr>
          <p:cNvSpPr txBox="1"/>
          <p:nvPr/>
        </p:nvSpPr>
        <p:spPr>
          <a:xfrm>
            <a:off x="3810000" y="1004046"/>
            <a:ext cx="5961530" cy="769441"/>
          </a:xfrm>
          <a:prstGeom prst="rect">
            <a:avLst/>
          </a:prstGeom>
          <a:noFill/>
        </p:spPr>
        <p:txBody>
          <a:bodyPr wrap="square" rtlCol="0">
            <a:spAutoFit/>
          </a:bodyPr>
          <a:lstStyle/>
          <a:p>
            <a:r>
              <a:rPr lang="en-US" sz="4400" dirty="0">
                <a:solidFill>
                  <a:srgbClr val="FFCC99"/>
                </a:solidFill>
                <a:latin typeface="Poppins ExtraBold" panose="00000900000000000000" pitchFamily="2" charset="0"/>
                <a:cs typeface="Poppins ExtraBold" panose="00000900000000000000" pitchFamily="2" charset="0"/>
              </a:rPr>
              <a:t>Arduino Nano</a:t>
            </a:r>
            <a:endParaRPr lang="en-IN" sz="4400" dirty="0">
              <a:solidFill>
                <a:srgbClr val="FFCC99"/>
              </a:solidFill>
              <a:latin typeface="Poppins ExtraBold" panose="00000900000000000000" pitchFamily="2" charset="0"/>
              <a:cs typeface="Poppins ExtraBold" panose="00000900000000000000" pitchFamily="2" charset="0"/>
            </a:endParaRPr>
          </a:p>
        </p:txBody>
      </p:sp>
      <p:pic>
        <p:nvPicPr>
          <p:cNvPr id="6" name="Picture 4" descr="Arduino Nano Png, Transparent Png , Transparent Png Image - PNGitem">
            <a:extLst>
              <a:ext uri="{FF2B5EF4-FFF2-40B4-BE49-F238E27FC236}">
                <a16:creationId xmlns:a16="http://schemas.microsoft.com/office/drawing/2014/main" id="{190900ED-CF6A-A342-5857-090B4ACB9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927412"/>
            <a:ext cx="4159624" cy="3149334"/>
          </a:xfrm>
          <a:prstGeom prst="rect">
            <a:avLst/>
          </a:prstGeom>
          <a:solidFill>
            <a:srgbClr val="FFCC99"/>
          </a:solidFill>
        </p:spPr>
      </p:pic>
      <p:pic>
        <p:nvPicPr>
          <p:cNvPr id="4" name="Picture 3">
            <a:extLst>
              <a:ext uri="{FF2B5EF4-FFF2-40B4-BE49-F238E27FC236}">
                <a16:creationId xmlns:a16="http://schemas.microsoft.com/office/drawing/2014/main" id="{85B0BCBC-F75F-8057-8416-3DC50113F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A8D43A5-B6A6-274D-11B0-B68AFF9E2986}"/>
              </a:ext>
            </a:extLst>
          </p:cNvPr>
          <p:cNvSpPr txBox="1"/>
          <p:nvPr/>
        </p:nvSpPr>
        <p:spPr>
          <a:xfrm>
            <a:off x="3810000" y="1030177"/>
            <a:ext cx="5378824" cy="707886"/>
          </a:xfrm>
          <a:prstGeom prst="rect">
            <a:avLst/>
          </a:prstGeom>
          <a:noFill/>
        </p:spPr>
        <p:txBody>
          <a:bodyPr wrap="square" rtlCol="0">
            <a:spAutoFit/>
          </a:bodyPr>
          <a:lstStyle/>
          <a:p>
            <a:r>
              <a:rPr lang="en-US" sz="4000" dirty="0">
                <a:solidFill>
                  <a:srgbClr val="DCB689"/>
                </a:solidFill>
                <a:latin typeface="Poppins ExtraBold" panose="00000900000000000000" pitchFamily="2" charset="0"/>
                <a:cs typeface="Poppins ExtraBold" panose="00000900000000000000" pitchFamily="2" charset="0"/>
              </a:rPr>
              <a:t>Arduino Nano</a:t>
            </a:r>
          </a:p>
        </p:txBody>
      </p:sp>
      <p:pic>
        <p:nvPicPr>
          <p:cNvPr id="8" name="Picture 2" descr="Arduino Nano Pinout, Board Layout, Specifications, Pin Description">
            <a:extLst>
              <a:ext uri="{FF2B5EF4-FFF2-40B4-BE49-F238E27FC236}">
                <a16:creationId xmlns:a16="http://schemas.microsoft.com/office/drawing/2014/main" id="{873EF2AA-1863-0507-5D83-099BFA9B5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3281" y="1948401"/>
            <a:ext cx="5573061" cy="312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556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01A16-AD72-733C-C294-28D33E27B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23161"/>
          </a:xfrm>
          <a:prstGeom prst="rect">
            <a:avLst/>
          </a:prstGeom>
        </p:spPr>
      </p:pic>
      <p:sp>
        <p:nvSpPr>
          <p:cNvPr id="2" name="TextBox 1">
            <a:extLst>
              <a:ext uri="{FF2B5EF4-FFF2-40B4-BE49-F238E27FC236}">
                <a16:creationId xmlns:a16="http://schemas.microsoft.com/office/drawing/2014/main" id="{F1F155B9-E60B-1136-A66C-7438AB71D4C5}"/>
              </a:ext>
            </a:extLst>
          </p:cNvPr>
          <p:cNvSpPr txBox="1"/>
          <p:nvPr/>
        </p:nvSpPr>
        <p:spPr>
          <a:xfrm>
            <a:off x="2611755" y="891840"/>
            <a:ext cx="9341224" cy="707886"/>
          </a:xfrm>
          <a:prstGeom prst="rect">
            <a:avLst/>
          </a:prstGeom>
          <a:noFill/>
        </p:spPr>
        <p:txBody>
          <a:bodyPr wrap="square" rtlCol="0">
            <a:spAutoFit/>
          </a:bodyPr>
          <a:lstStyle/>
          <a:p>
            <a:r>
              <a:rPr lang="en-US" sz="4000" dirty="0">
                <a:solidFill>
                  <a:srgbClr val="DCB689"/>
                </a:solidFill>
                <a:latin typeface="Poppins ExtraBold" panose="00000900000000000000" pitchFamily="2" charset="0"/>
                <a:cs typeface="Poppins ExtraBold" panose="00000900000000000000" pitchFamily="2" charset="0"/>
              </a:rPr>
              <a:t>Various types of Arduino</a:t>
            </a:r>
            <a:endParaRPr lang="en-IN" sz="4000" dirty="0">
              <a:solidFill>
                <a:srgbClr val="DCB689"/>
              </a:solidFill>
              <a:latin typeface="Poppins ExtraBold" panose="00000900000000000000" pitchFamily="2" charset="0"/>
              <a:cs typeface="Poppins ExtraBold" panose="00000900000000000000" pitchFamily="2" charset="0"/>
            </a:endParaRPr>
          </a:p>
        </p:txBody>
      </p:sp>
      <p:pic>
        <p:nvPicPr>
          <p:cNvPr id="3" name="Content Placeholder 5" descr="A circuit board&#10;&#10;Description automatically generated">
            <a:extLst>
              <a:ext uri="{FF2B5EF4-FFF2-40B4-BE49-F238E27FC236}">
                <a16:creationId xmlns:a16="http://schemas.microsoft.com/office/drawing/2014/main" id="{164CBFFF-09D2-54CD-A49D-8D5377F0E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179" y="1167283"/>
            <a:ext cx="4270224" cy="2846817"/>
          </a:xfrm>
          <a:prstGeom prst="rect">
            <a:avLst/>
          </a:prstGeom>
        </p:spPr>
      </p:pic>
      <p:pic>
        <p:nvPicPr>
          <p:cNvPr id="4" name="Picture 4" descr="Arduino NANO Usb Microcontroller V3">
            <a:extLst>
              <a:ext uri="{FF2B5EF4-FFF2-40B4-BE49-F238E27FC236}">
                <a16:creationId xmlns:a16="http://schemas.microsoft.com/office/drawing/2014/main" id="{DCEDDF08-31CC-C147-663F-A32AF33D5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2" y="3095198"/>
            <a:ext cx="3842047" cy="38420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duino Mega 2560 ADK for Android Microcontroller R3">
            <a:extLst>
              <a:ext uri="{FF2B5EF4-FFF2-40B4-BE49-F238E27FC236}">
                <a16:creationId xmlns:a16="http://schemas.microsoft.com/office/drawing/2014/main" id="{64C122DD-7653-4234-0B38-9DF4CA155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613" y="1436193"/>
            <a:ext cx="4398085" cy="2308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LilyPad Line of Products - SparkFun Electronics">
            <a:extLst>
              <a:ext uri="{FF2B5EF4-FFF2-40B4-BE49-F238E27FC236}">
                <a16:creationId xmlns:a16="http://schemas.microsoft.com/office/drawing/2014/main" id="{0137331D-AED4-4AFC-CF9B-67DBBC530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2367" y="4136258"/>
            <a:ext cx="2027142" cy="18717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098B44-CA9F-81A7-C3E8-184E41701414}"/>
              </a:ext>
            </a:extLst>
          </p:cNvPr>
          <p:cNvSpPr txBox="1"/>
          <p:nvPr/>
        </p:nvSpPr>
        <p:spPr>
          <a:xfrm>
            <a:off x="1551008" y="3645091"/>
            <a:ext cx="2992303" cy="540276"/>
          </a:xfrm>
          <a:prstGeom prst="rect">
            <a:avLst/>
          </a:prstGeom>
          <a:noFill/>
        </p:spPr>
        <p:txBody>
          <a:bodyPr wrap="square" rtlCol="0">
            <a:spAutoFit/>
          </a:bodyPr>
          <a:lstStyle/>
          <a:p>
            <a:r>
              <a:rPr lang="en-US" sz="2911" dirty="0">
                <a:solidFill>
                  <a:srgbClr val="DCB689"/>
                </a:solidFill>
                <a:latin typeface="Poppins Medium" panose="00000600000000000000" pitchFamily="2" charset="0"/>
                <a:cs typeface="Poppins Medium" panose="00000600000000000000" pitchFamily="2" charset="0"/>
              </a:rPr>
              <a:t>Arduino UNO</a:t>
            </a:r>
            <a:endParaRPr lang="en-IN" sz="2911" dirty="0">
              <a:solidFill>
                <a:srgbClr val="DCB689"/>
              </a:solidFill>
              <a:latin typeface="Poppins Medium" panose="00000600000000000000" pitchFamily="2" charset="0"/>
              <a:cs typeface="Poppins Medium" panose="00000600000000000000" pitchFamily="2" charset="0"/>
            </a:endParaRPr>
          </a:p>
        </p:txBody>
      </p:sp>
      <p:sp>
        <p:nvSpPr>
          <p:cNvPr id="9" name="TextBox 8">
            <a:extLst>
              <a:ext uri="{FF2B5EF4-FFF2-40B4-BE49-F238E27FC236}">
                <a16:creationId xmlns:a16="http://schemas.microsoft.com/office/drawing/2014/main" id="{484166FD-AAEC-EA62-06CC-0C4E747666C5}"/>
              </a:ext>
            </a:extLst>
          </p:cNvPr>
          <p:cNvSpPr txBox="1"/>
          <p:nvPr/>
        </p:nvSpPr>
        <p:spPr>
          <a:xfrm>
            <a:off x="6886350" y="3595982"/>
            <a:ext cx="3400703" cy="540276"/>
          </a:xfrm>
          <a:prstGeom prst="rect">
            <a:avLst/>
          </a:prstGeom>
          <a:noFill/>
        </p:spPr>
        <p:txBody>
          <a:bodyPr wrap="square" rtlCol="0">
            <a:spAutoFit/>
          </a:bodyPr>
          <a:lstStyle/>
          <a:p>
            <a:r>
              <a:rPr lang="en-US" sz="2911" dirty="0">
                <a:solidFill>
                  <a:srgbClr val="DCB689"/>
                </a:solidFill>
                <a:latin typeface="Poppins Medium" panose="00000600000000000000" pitchFamily="2" charset="0"/>
                <a:cs typeface="Poppins Medium" panose="00000600000000000000" pitchFamily="2" charset="0"/>
              </a:rPr>
              <a:t>Arduino MEGA</a:t>
            </a:r>
            <a:endParaRPr lang="en-IN" sz="2911" dirty="0">
              <a:solidFill>
                <a:srgbClr val="DCB689"/>
              </a:solidFill>
              <a:latin typeface="Poppins Medium" panose="00000600000000000000" pitchFamily="2" charset="0"/>
              <a:cs typeface="Poppins Medium" panose="00000600000000000000" pitchFamily="2" charset="0"/>
            </a:endParaRPr>
          </a:p>
        </p:txBody>
      </p:sp>
      <p:sp>
        <p:nvSpPr>
          <p:cNvPr id="10" name="TextBox 9">
            <a:extLst>
              <a:ext uri="{FF2B5EF4-FFF2-40B4-BE49-F238E27FC236}">
                <a16:creationId xmlns:a16="http://schemas.microsoft.com/office/drawing/2014/main" id="{765597AE-EE1A-647F-35E0-4A2AB6F1A45D}"/>
              </a:ext>
            </a:extLst>
          </p:cNvPr>
          <p:cNvSpPr txBox="1"/>
          <p:nvPr/>
        </p:nvSpPr>
        <p:spPr>
          <a:xfrm>
            <a:off x="1540135" y="5727772"/>
            <a:ext cx="4168588" cy="540276"/>
          </a:xfrm>
          <a:prstGeom prst="rect">
            <a:avLst/>
          </a:prstGeom>
          <a:noFill/>
        </p:spPr>
        <p:txBody>
          <a:bodyPr wrap="square" rtlCol="0">
            <a:spAutoFit/>
          </a:bodyPr>
          <a:lstStyle/>
          <a:p>
            <a:r>
              <a:rPr lang="en-US" sz="2911" dirty="0">
                <a:solidFill>
                  <a:srgbClr val="DCB689"/>
                </a:solidFill>
                <a:latin typeface="Poppins Medium" panose="00000600000000000000" pitchFamily="2" charset="0"/>
                <a:cs typeface="Poppins Medium" panose="00000600000000000000" pitchFamily="2" charset="0"/>
              </a:rPr>
              <a:t>Arduino NANO</a:t>
            </a:r>
            <a:endParaRPr lang="en-IN" sz="2911" dirty="0">
              <a:solidFill>
                <a:srgbClr val="DCB689"/>
              </a:solidFill>
              <a:latin typeface="Poppins Medium" panose="00000600000000000000" pitchFamily="2" charset="0"/>
              <a:cs typeface="Poppins Medium" panose="00000600000000000000" pitchFamily="2" charset="0"/>
            </a:endParaRPr>
          </a:p>
        </p:txBody>
      </p:sp>
      <p:sp>
        <p:nvSpPr>
          <p:cNvPr id="11" name="TextBox 10">
            <a:extLst>
              <a:ext uri="{FF2B5EF4-FFF2-40B4-BE49-F238E27FC236}">
                <a16:creationId xmlns:a16="http://schemas.microsoft.com/office/drawing/2014/main" id="{B44FA3B0-4E3E-7F44-1C13-A86D26BE0D87}"/>
              </a:ext>
            </a:extLst>
          </p:cNvPr>
          <p:cNvSpPr txBox="1"/>
          <p:nvPr/>
        </p:nvSpPr>
        <p:spPr>
          <a:xfrm flipH="1">
            <a:off x="6886350" y="5878316"/>
            <a:ext cx="3797450" cy="540276"/>
          </a:xfrm>
          <a:prstGeom prst="rect">
            <a:avLst/>
          </a:prstGeom>
          <a:noFill/>
        </p:spPr>
        <p:txBody>
          <a:bodyPr wrap="square" rtlCol="0">
            <a:spAutoFit/>
          </a:bodyPr>
          <a:lstStyle/>
          <a:p>
            <a:r>
              <a:rPr lang="en-US" sz="2911" dirty="0">
                <a:solidFill>
                  <a:srgbClr val="DCB689"/>
                </a:solidFill>
                <a:latin typeface="Poppins Medium" panose="00000600000000000000" pitchFamily="2" charset="0"/>
                <a:cs typeface="Poppins Medium" panose="00000600000000000000" pitchFamily="2" charset="0"/>
              </a:rPr>
              <a:t>Arduino LILYPAD</a:t>
            </a:r>
            <a:endParaRPr lang="en-IN" sz="2911" dirty="0">
              <a:solidFill>
                <a:srgbClr val="DCB689"/>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9064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533E3C-C475-F441-0E80-FA001F263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2002" cy="7136091"/>
          </a:xfrm>
          <a:prstGeom prst="rect">
            <a:avLst/>
          </a:prstGeom>
        </p:spPr>
      </p:pic>
      <p:sp>
        <p:nvSpPr>
          <p:cNvPr id="4" name="TextBox 3">
            <a:extLst>
              <a:ext uri="{FF2B5EF4-FFF2-40B4-BE49-F238E27FC236}">
                <a16:creationId xmlns:a16="http://schemas.microsoft.com/office/drawing/2014/main" id="{86CC241E-C2DF-AA78-B599-95E7993A8F99}"/>
              </a:ext>
            </a:extLst>
          </p:cNvPr>
          <p:cNvSpPr txBox="1"/>
          <p:nvPr/>
        </p:nvSpPr>
        <p:spPr>
          <a:xfrm>
            <a:off x="2653553" y="761639"/>
            <a:ext cx="8507506" cy="707886"/>
          </a:xfrm>
          <a:prstGeom prst="rect">
            <a:avLst/>
          </a:prstGeom>
          <a:noFill/>
        </p:spPr>
        <p:txBody>
          <a:bodyPr wrap="square" rtlCol="0">
            <a:spAutoFit/>
          </a:bodyPr>
          <a:lstStyle/>
          <a:p>
            <a:r>
              <a:rPr lang="en-US" sz="4000" dirty="0">
                <a:solidFill>
                  <a:srgbClr val="DCB689"/>
                </a:solidFill>
                <a:latin typeface="Poppins ExtraBold" panose="00000900000000000000" pitchFamily="2" charset="0"/>
                <a:cs typeface="Poppins ExtraBold" panose="00000900000000000000" pitchFamily="2" charset="0"/>
              </a:rPr>
              <a:t>Color coding of Resistors</a:t>
            </a:r>
            <a:endParaRPr lang="en-IN" sz="4000" dirty="0">
              <a:solidFill>
                <a:srgbClr val="DCB689"/>
              </a:solidFill>
              <a:latin typeface="Poppins ExtraBold" panose="00000900000000000000" pitchFamily="2" charset="0"/>
              <a:cs typeface="Poppins ExtraBold" panose="00000900000000000000" pitchFamily="2" charset="0"/>
            </a:endParaRPr>
          </a:p>
        </p:txBody>
      </p:sp>
      <p:pic>
        <p:nvPicPr>
          <p:cNvPr id="1028" name="Picture 4" descr="Resistor Color Code Guide Vector Illustration Stock Vector (Royalty Free)  1663188889 | Shutterstock">
            <a:extLst>
              <a:ext uri="{FF2B5EF4-FFF2-40B4-BE49-F238E27FC236}">
                <a16:creationId xmlns:a16="http://schemas.microsoft.com/office/drawing/2014/main" id="{73E2AF65-D676-49EB-5694-4C070B6518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74" b="12449"/>
          <a:stretch/>
        </p:blipFill>
        <p:spPr bwMode="auto">
          <a:xfrm>
            <a:off x="5517450" y="1469525"/>
            <a:ext cx="5643609" cy="46268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istor Colour Code - Resistor Colour Bands Table, Resistance Colour Code  Examples, and FAQs">
            <a:extLst>
              <a:ext uri="{FF2B5EF4-FFF2-40B4-BE49-F238E27FC236}">
                <a16:creationId xmlns:a16="http://schemas.microsoft.com/office/drawing/2014/main" id="{3FDE957B-3F17-537D-F8F1-9521529F1E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89" r="8245" b="7942"/>
          <a:stretch/>
        </p:blipFill>
        <p:spPr bwMode="auto">
          <a:xfrm>
            <a:off x="513066" y="2342519"/>
            <a:ext cx="4491318" cy="2172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7BCEEC-9FB6-7C06-2A8F-22DA3A62C6F6}"/>
              </a:ext>
            </a:extLst>
          </p:cNvPr>
          <p:cNvSpPr txBox="1"/>
          <p:nvPr/>
        </p:nvSpPr>
        <p:spPr>
          <a:xfrm>
            <a:off x="763571" y="5175315"/>
            <a:ext cx="3648173" cy="369332"/>
          </a:xfrm>
          <a:prstGeom prst="rect">
            <a:avLst/>
          </a:prstGeom>
          <a:noFill/>
        </p:spPr>
        <p:txBody>
          <a:bodyPr wrap="square" rtlCol="0">
            <a:spAutoFit/>
          </a:bodyPr>
          <a:lstStyle/>
          <a:p>
            <a:r>
              <a:rPr lang="en-IN" dirty="0">
                <a:solidFill>
                  <a:srgbClr val="DCB689"/>
                </a:solidFill>
                <a:latin typeface="Poppins ExtraBold" panose="00000900000000000000" pitchFamily="2" charset="0"/>
                <a:cs typeface="Poppins ExtraBold" panose="00000900000000000000" pitchFamily="2" charset="0"/>
              </a:rPr>
              <a:t>25</a:t>
            </a:r>
            <a:endParaRPr lang="en-US" dirty="0">
              <a:solidFill>
                <a:srgbClr val="DCB689"/>
              </a:solidFill>
              <a:latin typeface="Poppins ExtraBold" panose="00000900000000000000" pitchFamily="2" charset="0"/>
              <a:cs typeface="Poppins ExtraBold" panose="00000900000000000000" pitchFamily="2" charset="0"/>
            </a:endParaRPr>
          </a:p>
        </p:txBody>
      </p:sp>
      <p:sp>
        <p:nvSpPr>
          <p:cNvPr id="6" name="Multiplication Sign 5">
            <a:extLst>
              <a:ext uri="{FF2B5EF4-FFF2-40B4-BE49-F238E27FC236}">
                <a16:creationId xmlns:a16="http://schemas.microsoft.com/office/drawing/2014/main" id="{D13D672A-31E9-6029-6BF9-DB3EA36B45ED}"/>
              </a:ext>
            </a:extLst>
          </p:cNvPr>
          <p:cNvSpPr/>
          <p:nvPr/>
        </p:nvSpPr>
        <p:spPr>
          <a:xfrm>
            <a:off x="1143416" y="5236031"/>
            <a:ext cx="292231" cy="235670"/>
          </a:xfrm>
          <a:prstGeom prst="mathMultiply">
            <a:avLst/>
          </a:prstGeom>
          <a:solidFill>
            <a:srgbClr val="DCB68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DCB689"/>
              </a:solidFill>
            </a:endParaRPr>
          </a:p>
        </p:txBody>
      </p:sp>
      <p:sp>
        <p:nvSpPr>
          <p:cNvPr id="7" name="TextBox 6">
            <a:extLst>
              <a:ext uri="{FF2B5EF4-FFF2-40B4-BE49-F238E27FC236}">
                <a16:creationId xmlns:a16="http://schemas.microsoft.com/office/drawing/2014/main" id="{920ABA4F-78A9-9DF6-A8DF-13D0AB2DB657}"/>
              </a:ext>
            </a:extLst>
          </p:cNvPr>
          <p:cNvSpPr txBox="1"/>
          <p:nvPr/>
        </p:nvSpPr>
        <p:spPr>
          <a:xfrm flipH="1">
            <a:off x="1331953" y="5153811"/>
            <a:ext cx="2863897" cy="400110"/>
          </a:xfrm>
          <a:prstGeom prst="rect">
            <a:avLst/>
          </a:prstGeom>
          <a:noFill/>
        </p:spPr>
        <p:txBody>
          <a:bodyPr wrap="square" rtlCol="0">
            <a:spAutoFit/>
          </a:bodyPr>
          <a:lstStyle/>
          <a:p>
            <a:r>
              <a:rPr lang="en-IN" dirty="0">
                <a:solidFill>
                  <a:srgbClr val="DCB689"/>
                </a:solidFill>
                <a:latin typeface="Poppins ExtraBold" panose="00000900000000000000" pitchFamily="2" charset="0"/>
                <a:cs typeface="Poppins ExtraBold" panose="00000900000000000000" pitchFamily="2" charset="0"/>
              </a:rPr>
              <a:t>10</a:t>
            </a:r>
            <a:r>
              <a:rPr lang="en-IN" baseline="30000" dirty="0">
                <a:solidFill>
                  <a:srgbClr val="DCB689"/>
                </a:solidFill>
                <a:latin typeface="Poppins ExtraBold" panose="00000900000000000000" pitchFamily="2" charset="0"/>
                <a:cs typeface="Poppins ExtraBold" panose="00000900000000000000" pitchFamily="2" charset="0"/>
              </a:rPr>
              <a:t>2</a:t>
            </a:r>
            <a:r>
              <a:rPr lang="en-IN" dirty="0">
                <a:solidFill>
                  <a:srgbClr val="DCB689"/>
                </a:solidFill>
                <a:latin typeface="Poppins ExtraBold" panose="00000900000000000000" pitchFamily="2" charset="0"/>
                <a:cs typeface="Poppins ExtraBold" panose="00000900000000000000" pitchFamily="2" charset="0"/>
              </a:rPr>
              <a:t> </a:t>
            </a:r>
            <a:r>
              <a:rPr lang="en-IN" sz="2000" b="0" i="0" dirty="0">
                <a:solidFill>
                  <a:srgbClr val="DCB689"/>
                </a:solidFill>
                <a:effectLst/>
                <a:latin typeface="Poppins Medium" panose="00000600000000000000" pitchFamily="2" charset="0"/>
                <a:cs typeface="Poppins Medium" panose="00000600000000000000" pitchFamily="2" charset="0"/>
              </a:rPr>
              <a:t>±</a:t>
            </a:r>
            <a:r>
              <a:rPr lang="en-IN" b="0" i="0" dirty="0">
                <a:solidFill>
                  <a:srgbClr val="DCB689"/>
                </a:solidFill>
                <a:effectLst/>
                <a:latin typeface="Poppins ExtraBold" panose="00000900000000000000" pitchFamily="2" charset="0"/>
                <a:cs typeface="Poppins ExtraBold" panose="00000900000000000000" pitchFamily="2" charset="0"/>
              </a:rPr>
              <a:t>5%</a:t>
            </a:r>
            <a:endParaRPr lang="en-IN" dirty="0">
              <a:solidFill>
                <a:srgbClr val="DCB689"/>
              </a:solidFill>
              <a:latin typeface="Poppins Medium" panose="00000600000000000000" pitchFamily="2" charset="0"/>
              <a:cs typeface="Poppins Medium" panose="00000600000000000000" pitchFamily="2" charset="0"/>
            </a:endParaRPr>
          </a:p>
        </p:txBody>
      </p:sp>
      <p:sp>
        <p:nvSpPr>
          <p:cNvPr id="8" name="TextBox 7">
            <a:extLst>
              <a:ext uri="{FF2B5EF4-FFF2-40B4-BE49-F238E27FC236}">
                <a16:creationId xmlns:a16="http://schemas.microsoft.com/office/drawing/2014/main" id="{1C2EFFFA-40EE-0F20-150A-475B8DE1C372}"/>
              </a:ext>
            </a:extLst>
          </p:cNvPr>
          <p:cNvSpPr txBox="1"/>
          <p:nvPr/>
        </p:nvSpPr>
        <p:spPr>
          <a:xfrm>
            <a:off x="2347735" y="5184589"/>
            <a:ext cx="895546" cy="369332"/>
          </a:xfrm>
          <a:prstGeom prst="rect">
            <a:avLst/>
          </a:prstGeom>
          <a:noFill/>
        </p:spPr>
        <p:txBody>
          <a:bodyPr wrap="square" rtlCol="0">
            <a:spAutoFit/>
          </a:bodyPr>
          <a:lstStyle/>
          <a:p>
            <a:r>
              <a:rPr lang="en-US" dirty="0">
                <a:solidFill>
                  <a:srgbClr val="DCB689"/>
                </a:solidFill>
                <a:latin typeface="Poppins ExtraBold" panose="00000900000000000000" pitchFamily="2" charset="0"/>
                <a:cs typeface="Poppins ExtraBold" panose="00000900000000000000" pitchFamily="2" charset="0"/>
              </a:rPr>
              <a:t>ohms</a:t>
            </a:r>
            <a:endParaRPr lang="en-IN" dirty="0">
              <a:solidFill>
                <a:srgbClr val="DCB689"/>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357830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70BC0C-837C-ED98-E620-27A7C29CE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122" name="Picture 2" descr="Meme: &quot;Yeah, we know... That's why we're here...&quot; - All Templates - Meme -arsenal.com">
            <a:extLst>
              <a:ext uri="{FF2B5EF4-FFF2-40B4-BE49-F238E27FC236}">
                <a16:creationId xmlns:a16="http://schemas.microsoft.com/office/drawing/2014/main" id="{C8574EF8-A1A9-4A14-B775-10E2D014D7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99"/>
          <a:stretch/>
        </p:blipFill>
        <p:spPr bwMode="auto">
          <a:xfrm>
            <a:off x="2635624" y="1981200"/>
            <a:ext cx="6723529" cy="303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48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548</Words>
  <Application>Microsoft Office PowerPoint</Application>
  <PresentationFormat>Widescreen</PresentationFormat>
  <Paragraphs>93</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Poppins ExtraBold</vt:lpstr>
      <vt:lpstr>Poppins Medium</vt:lpstr>
      <vt:lpstr>Quattrocento Sans</vt:lpstr>
      <vt:lpstr>YACgEcnJpjs 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Nancy</dc:creator>
  <cp:lastModifiedBy>astha tiwari</cp:lastModifiedBy>
  <cp:revision>8</cp:revision>
  <dcterms:created xsi:type="dcterms:W3CDTF">2022-09-28T16:34:17Z</dcterms:created>
  <dcterms:modified xsi:type="dcterms:W3CDTF">2022-09-30T10:02:51Z</dcterms:modified>
</cp:coreProperties>
</file>